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2" r:id="rId7"/>
    <p:sldId id="263" r:id="rId8"/>
    <p:sldId id="261" r:id="rId9"/>
    <p:sldId id="264" r:id="rId10"/>
    <p:sldId id="265" r:id="rId11"/>
    <p:sldId id="266" r:id="rId12"/>
    <p:sldId id="270" r:id="rId13"/>
    <p:sldId id="273" r:id="rId14"/>
    <p:sldId id="269" r:id="rId15"/>
    <p:sldId id="271" r:id="rId16"/>
    <p:sldId id="272"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eiting"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0"/>
    <a:srgbClr val="0067A4"/>
    <a:srgbClr val="1A2940"/>
    <a:srgbClr val="19234E"/>
    <a:srgbClr val="53BDEB"/>
    <a:srgbClr val="64BCDF"/>
    <a:srgbClr val="EC9939"/>
    <a:srgbClr val="848584"/>
    <a:srgbClr val="D01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36628" autoAdjust="0"/>
  </p:normalViewPr>
  <p:slideViewPr>
    <p:cSldViewPr snapToGrid="0" snapToObjects="1">
      <p:cViewPr varScale="1">
        <p:scale>
          <a:sx n="114" d="100"/>
          <a:sy n="114" d="100"/>
        </p:scale>
        <p:origin x="438"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DFA89-06CC-4BEC-B5D0-6E928B8D20A9}" type="datetimeFigureOut">
              <a:rPr lang="en-US" smtClean="0"/>
              <a:t>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47FC3-B36D-49A1-8EA7-277B20D85E41}" type="slidenum">
              <a:rPr lang="en-US" smtClean="0"/>
              <a:t>‹#›</a:t>
            </a:fld>
            <a:endParaRPr lang="en-US" dirty="0"/>
          </a:p>
        </p:txBody>
      </p:sp>
    </p:spTree>
    <p:extLst>
      <p:ext uri="{BB962C8B-B14F-4D97-AF65-F5344CB8AC3E}">
        <p14:creationId xmlns:p14="http://schemas.microsoft.com/office/powerpoint/2010/main" val="330914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200" b="1" dirty="0">
                <a:ln w="0"/>
                <a:solidFill>
                  <a:schemeClr val="tx1"/>
                </a:solidFill>
                <a:effectLst>
                  <a:outerShdw blurRad="38100" dist="19050" dir="2700000" algn="tl" rotWithShape="0">
                    <a:schemeClr val="dk1">
                      <a:alpha val="40000"/>
                    </a:schemeClr>
                  </a:outerShdw>
                </a:effectLst>
                <a:cs typeface="Arial"/>
              </a:rPr>
              <a:t>Thrust - </a:t>
            </a:r>
            <a:r>
              <a:rPr lang="en-US" altLang="en-US" sz="1200" dirty="0">
                <a:ln w="0"/>
                <a:solidFill>
                  <a:schemeClr val="tx1"/>
                </a:solidFill>
                <a:effectLst>
                  <a:outerShdw blurRad="38100" dist="19050" dir="2700000" algn="tl" rotWithShape="0">
                    <a:schemeClr val="dk1">
                      <a:alpha val="40000"/>
                    </a:schemeClr>
                  </a:outerShdw>
                </a:effectLst>
                <a:cs typeface="Arial"/>
              </a:rPr>
              <a:t>is a force that moves an aircraft in the direction of the motion. It is created with a propeller, jet engine, or rocket. Air is pulled in and then pushed out in an opposite direction. One example is a household fan. </a:t>
            </a:r>
            <a:br>
              <a:rPr lang="en-US" altLang="en-US" sz="1200" dirty="0">
                <a:ln w="0"/>
                <a:solidFill>
                  <a:schemeClr val="tx1"/>
                </a:solidFill>
                <a:effectLst>
                  <a:outerShdw blurRad="38100" dist="19050" dir="2700000" algn="tl" rotWithShape="0">
                    <a:schemeClr val="dk1">
                      <a:alpha val="40000"/>
                    </a:schemeClr>
                  </a:outerShdw>
                </a:effectLst>
                <a:cs typeface="Arial"/>
              </a:rPr>
            </a:br>
            <a:endParaRPr lang="en-US" altLang="en-US" sz="1200" dirty="0">
              <a:ln w="0"/>
              <a:solidFill>
                <a:schemeClr val="tx1"/>
              </a:solidFill>
              <a:effectLst>
                <a:outerShdw blurRad="38100" dist="19050" dir="2700000" algn="tl" rotWithShape="0">
                  <a:schemeClr val="dk1">
                    <a:alpha val="40000"/>
                  </a:schemeClr>
                </a:outerShdw>
              </a:effectLst>
              <a:cs typeface="Arial"/>
            </a:endParaRP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200" b="1" dirty="0">
                <a:ln w="0"/>
                <a:solidFill>
                  <a:schemeClr val="tx1"/>
                </a:solidFill>
                <a:effectLst>
                  <a:outerShdw blurRad="38100" dist="19050" dir="2700000" algn="tl" rotWithShape="0">
                    <a:schemeClr val="dk1">
                      <a:alpha val="40000"/>
                    </a:schemeClr>
                  </a:outerShdw>
                </a:effectLst>
                <a:cs typeface="Arial"/>
              </a:rPr>
              <a:t>Drag - </a:t>
            </a:r>
            <a:r>
              <a:rPr lang="en-US" altLang="en-US" sz="1200" dirty="0">
                <a:ln w="0"/>
                <a:solidFill>
                  <a:schemeClr val="tx1"/>
                </a:solidFill>
                <a:effectLst>
                  <a:outerShdw blurRad="38100" dist="19050" dir="2700000" algn="tl" rotWithShape="0">
                    <a:schemeClr val="dk1">
                      <a:alpha val="40000"/>
                    </a:schemeClr>
                  </a:outerShdw>
                </a:effectLst>
                <a:cs typeface="Arial"/>
              </a:rPr>
              <a:t>is the force that acts opposite to the direction of motion. It tends to slow an object. Drag is caused by friction and differences in air pressure. An example is putting your hand out of a moving car window and feeling it pull back. </a:t>
            </a:r>
            <a:br>
              <a:rPr lang="en-US" altLang="en-US" sz="1200" dirty="0">
                <a:ln w="0"/>
                <a:solidFill>
                  <a:schemeClr val="tx1"/>
                </a:solidFill>
                <a:effectLst>
                  <a:outerShdw blurRad="38100" dist="19050" dir="2700000" algn="tl" rotWithShape="0">
                    <a:schemeClr val="dk1">
                      <a:alpha val="40000"/>
                    </a:schemeClr>
                  </a:outerShdw>
                </a:effectLst>
                <a:cs typeface="Arial"/>
              </a:rPr>
            </a:br>
            <a:endParaRPr lang="en-US" altLang="en-US" sz="1200" dirty="0">
              <a:ln w="0"/>
              <a:solidFill>
                <a:schemeClr val="tx1"/>
              </a:solidFill>
              <a:effectLst>
                <a:outerShdw blurRad="38100" dist="19050" dir="2700000" algn="tl" rotWithShape="0">
                  <a:schemeClr val="dk1">
                    <a:alpha val="40000"/>
                  </a:schemeClr>
                </a:outerShdw>
              </a:effectLst>
              <a:cs typeface="Arial"/>
            </a:endParaRP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200" b="1" dirty="0">
                <a:ln w="0"/>
                <a:solidFill>
                  <a:schemeClr val="tx1"/>
                </a:solidFill>
                <a:effectLst>
                  <a:outerShdw blurRad="38100" dist="19050" dir="2700000" algn="tl" rotWithShape="0">
                    <a:schemeClr val="dk1">
                      <a:alpha val="40000"/>
                    </a:schemeClr>
                  </a:outerShdw>
                </a:effectLst>
                <a:cs typeface="Arial"/>
              </a:rPr>
              <a:t>Weight </a:t>
            </a:r>
            <a:r>
              <a:rPr lang="en-US" altLang="en-US" sz="1200" dirty="0">
                <a:ln w="0"/>
                <a:solidFill>
                  <a:schemeClr val="tx1"/>
                </a:solidFill>
                <a:effectLst>
                  <a:outerShdw blurRad="38100" dist="19050" dir="2700000" algn="tl" rotWithShape="0">
                    <a:schemeClr val="dk1">
                      <a:alpha val="40000"/>
                    </a:schemeClr>
                  </a:outerShdw>
                </a:effectLst>
                <a:cs typeface="Arial"/>
              </a:rPr>
              <a:t>- is the force caused by gravity. </a:t>
            </a:r>
            <a:br>
              <a:rPr lang="en-US" altLang="en-US" sz="1200" dirty="0">
                <a:ln w="0"/>
                <a:solidFill>
                  <a:schemeClr val="tx1"/>
                </a:solidFill>
                <a:effectLst>
                  <a:outerShdw blurRad="38100" dist="19050" dir="2700000" algn="tl" rotWithShape="0">
                    <a:schemeClr val="dk1">
                      <a:alpha val="40000"/>
                    </a:schemeClr>
                  </a:outerShdw>
                </a:effectLst>
                <a:cs typeface="Arial"/>
              </a:rPr>
            </a:br>
            <a:endParaRPr lang="en-US" altLang="en-US" sz="1200" dirty="0">
              <a:ln w="0"/>
              <a:solidFill>
                <a:schemeClr val="tx1"/>
              </a:solidFill>
              <a:effectLst>
                <a:outerShdw blurRad="38100" dist="19050" dir="2700000" algn="tl" rotWithShape="0">
                  <a:schemeClr val="dk1">
                    <a:alpha val="40000"/>
                  </a:schemeClr>
                </a:outerShdw>
              </a:effectLst>
              <a:cs typeface="Arial"/>
            </a:endParaRP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200" b="1" dirty="0">
                <a:ln w="0"/>
                <a:solidFill>
                  <a:schemeClr val="tx1"/>
                </a:solidFill>
                <a:effectLst>
                  <a:outerShdw blurRad="38100" dist="19050" dir="2700000" algn="tl" rotWithShape="0">
                    <a:schemeClr val="dk1">
                      <a:alpha val="40000"/>
                    </a:schemeClr>
                  </a:outerShdw>
                </a:effectLst>
                <a:cs typeface="Arial"/>
              </a:rPr>
              <a:t>Lift - </a:t>
            </a:r>
            <a:r>
              <a:rPr lang="en-US" altLang="en-US" sz="1200" dirty="0">
                <a:ln w="0"/>
                <a:solidFill>
                  <a:schemeClr val="tx1"/>
                </a:solidFill>
                <a:effectLst>
                  <a:outerShdw blurRad="38100" dist="19050" dir="2700000" algn="tl" rotWithShape="0">
                    <a:schemeClr val="dk1">
                      <a:alpha val="40000"/>
                    </a:schemeClr>
                  </a:outerShdw>
                </a:effectLst>
                <a:cs typeface="Arial"/>
              </a:rPr>
              <a:t>is the force that holds an airplane in the air. The wings create most of the lift used by airplanes. </a:t>
            </a:r>
            <a:endParaRPr lang="en-US" dirty="0"/>
          </a:p>
        </p:txBody>
      </p:sp>
      <p:sp>
        <p:nvSpPr>
          <p:cNvPr id="4" name="Slide Number Placeholder 3"/>
          <p:cNvSpPr>
            <a:spLocks noGrp="1"/>
          </p:cNvSpPr>
          <p:nvPr>
            <p:ph type="sldNum" sz="quarter" idx="10"/>
          </p:nvPr>
        </p:nvSpPr>
        <p:spPr/>
        <p:txBody>
          <a:bodyPr/>
          <a:lstStyle/>
          <a:p>
            <a:fld id="{07947FC3-B36D-49A1-8EA7-277B20D85E41}" type="slidenum">
              <a:rPr lang="en-US" smtClean="0"/>
              <a:t>6</a:t>
            </a:fld>
            <a:endParaRPr lang="en-US" dirty="0"/>
          </a:p>
        </p:txBody>
      </p:sp>
    </p:spTree>
    <p:extLst>
      <p:ext uri="{BB962C8B-B14F-4D97-AF65-F5344CB8AC3E}">
        <p14:creationId xmlns:p14="http://schemas.microsoft.com/office/powerpoint/2010/main" val="125535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None/>
              <a:tabLst/>
              <a:defRPr/>
            </a:pPr>
            <a:r>
              <a:rPr lang="en-US" altLang="en-US" sz="2800" b="1" dirty="0">
                <a:solidFill>
                  <a:srgbClr val="0070C0"/>
                </a:solidFill>
                <a:latin typeface="Arial" panose="020B0604020202020204" pitchFamily="34" charset="0"/>
              </a:rPr>
              <a:t>Step 2: EAA Student Membership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Free of charge</a:t>
            </a:r>
            <a:r>
              <a:rPr kumimoji="0" lang="en-US" altLang="en-US" sz="1800" b="0" i="0" u="none" strike="noStrike" kern="1200" cap="none" spc="0" normalizeH="0" noProof="0" dirty="0">
                <a:ln>
                  <a:noFill/>
                </a:ln>
                <a:solidFill>
                  <a:prstClr val="black"/>
                </a:solidFill>
                <a:effectLst/>
                <a:uLnTx/>
                <a:uFillTx/>
                <a:latin typeface="Arial" panose="020B0604020202020204" pitchFamily="34" charset="0"/>
                <a:ea typeface="+mn-ea"/>
                <a:cs typeface="+mn-cs"/>
              </a:rPr>
              <a:t> (Ages 8 – 18)</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lvl="0" indent="-285750">
              <a:spcBef>
                <a:spcPct val="0"/>
              </a:spcBef>
              <a:buFont typeface="Arial" panose="020B0604020202020204" pitchFamily="34" charset="0"/>
              <a:buChar char="•"/>
              <a:defRPr/>
            </a:pPr>
            <a:r>
              <a:rPr lang="en-US" altLang="en-US" sz="1800" dirty="0">
                <a:solidFill>
                  <a:prstClr val="black"/>
                </a:solidFill>
                <a:latin typeface="Arial" panose="020B0604020202020204" pitchFamily="34" charset="0"/>
              </a:rPr>
              <a:t>FREE Academy of Model Aeronautics Student Membership.</a:t>
            </a:r>
          </a:p>
          <a:p>
            <a:pPr marL="285750" lvl="0" indent="-285750">
              <a:spcBef>
                <a:spcPct val="0"/>
              </a:spcBef>
              <a:buFont typeface="Arial" panose="020B0604020202020204" pitchFamily="34" charset="0"/>
              <a:buChar char="•"/>
              <a:defRPr/>
            </a:pPr>
            <a:r>
              <a:rPr lang="en-US" altLang="en-US" sz="1800" noProof="0" dirty="0">
                <a:solidFill>
                  <a:prstClr val="black"/>
                </a:solidFill>
                <a:latin typeface="Arial" panose="020B0604020202020204" pitchFamily="34" charset="0"/>
              </a:rPr>
              <a:t>Electronic edition of Sport Aviation</a:t>
            </a:r>
          </a:p>
          <a:p>
            <a:pPr marL="285750" lvl="0" indent="-285750">
              <a:spcBef>
                <a:spcPct val="0"/>
              </a:spcBef>
              <a:buFont typeface="Arial" panose="020B0604020202020204" pitchFamily="34" charset="0"/>
              <a:buChar char="•"/>
              <a:defRPr/>
            </a:pPr>
            <a:r>
              <a:rPr kumimoji="0" lang="en-US" altLang="en-US" sz="1800" b="0" i="0" u="none" strike="noStrike" kern="1200" cap="none" spc="0" normalizeH="0" baseline="0" dirty="0">
                <a:ln>
                  <a:noFill/>
                </a:ln>
                <a:solidFill>
                  <a:prstClr val="black"/>
                </a:solidFill>
                <a:effectLst/>
                <a:uLnTx/>
                <a:uFillTx/>
                <a:latin typeface="Arial" panose="020B0604020202020204" pitchFamily="34" charset="0"/>
                <a:ea typeface="+mn-ea"/>
                <a:cs typeface="+mn-cs"/>
              </a:rPr>
              <a:t>All</a:t>
            </a:r>
            <a:r>
              <a:rPr kumimoji="0" lang="en-US" altLang="en-US" sz="1800" b="0" i="0" u="none" strike="noStrike" kern="1200" cap="none" spc="0" normalizeH="0" dirty="0">
                <a:ln>
                  <a:noFill/>
                </a:ln>
                <a:solidFill>
                  <a:prstClr val="black"/>
                </a:solidFill>
                <a:effectLst/>
                <a:uLnTx/>
                <a:uFillTx/>
                <a:latin typeface="Arial" panose="020B0604020202020204" pitchFamily="34" charset="0"/>
                <a:ea typeface="+mn-ea"/>
                <a:cs typeface="+mn-cs"/>
              </a:rPr>
              <a:t> other EAA member benefits </a:t>
            </a:r>
          </a:p>
          <a:p>
            <a:pPr marL="742950" lvl="1" indent="-285750">
              <a:spcBef>
                <a:spcPct val="0"/>
              </a:spcBef>
              <a:buFont typeface="Arial" panose="020B0604020202020204" pitchFamily="34" charset="0"/>
              <a:buChar char="•"/>
              <a:defRPr/>
            </a:pPr>
            <a:r>
              <a:rPr lang="en-US" altLang="en-US" sz="1400" baseline="0" noProof="0" dirty="0">
                <a:solidFill>
                  <a:prstClr val="black"/>
                </a:solidFill>
                <a:latin typeface="Arial" panose="020B0604020202020204" pitchFamily="34" charset="0"/>
              </a:rPr>
              <a:t>FREE</a:t>
            </a:r>
            <a:r>
              <a:rPr lang="en-US" altLang="en-US" sz="1400" noProof="0" dirty="0">
                <a:solidFill>
                  <a:prstClr val="black"/>
                </a:solidFill>
                <a:latin typeface="Arial" panose="020B0604020202020204" pitchFamily="34" charset="0"/>
              </a:rPr>
              <a:t> Access to nearly</a:t>
            </a:r>
            <a:r>
              <a:rPr lang="en-US" altLang="en-US" sz="1400" dirty="0">
                <a:solidFill>
                  <a:prstClr val="black"/>
                </a:solidFill>
                <a:latin typeface="Arial" panose="020B0604020202020204" pitchFamily="34" charset="0"/>
              </a:rPr>
              <a:t>y 400 museums </a:t>
            </a:r>
          </a:p>
          <a:p>
            <a:pPr marL="742950" lvl="1" indent="-285750">
              <a:spcBef>
                <a:spcPct val="0"/>
              </a:spcBef>
              <a:buFont typeface="Arial" panose="020B0604020202020204" pitchFamily="34" charset="0"/>
              <a:buChar char="•"/>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Access to scholarships and camperships</a:t>
            </a:r>
          </a:p>
          <a:p>
            <a:pPr marL="742950" lvl="1" indent="-285750">
              <a:spcBef>
                <a:spcPct val="0"/>
              </a:spcBef>
              <a:buFont typeface="Arial" panose="020B0604020202020204" pitchFamily="34" charset="0"/>
              <a:buChar char="•"/>
              <a:defRPr/>
            </a:pPr>
            <a:r>
              <a:rPr lang="en-US" altLang="en-US" sz="1400" noProof="0" dirty="0">
                <a:solidFill>
                  <a:prstClr val="black"/>
                </a:solidFill>
                <a:latin typeface="Arial" panose="020B0604020202020204" pitchFamily="34" charset="0"/>
              </a:rPr>
              <a:t>Join a local EAA Chapter</a:t>
            </a:r>
          </a:p>
          <a:p>
            <a:pPr marL="742950" lvl="1" indent="-285750">
              <a:spcBef>
                <a:spcPct val="0"/>
              </a:spcBef>
              <a:buFont typeface="Arial" panose="020B0604020202020204" pitchFamily="34" charset="0"/>
              <a:buChar char="•"/>
              <a:defRPr/>
            </a:pPr>
            <a:r>
              <a:rPr kumimoji="0" lang="en-US" altLang="en-US" sz="1400" b="0" i="0" u="none" strike="noStrike" kern="1200" cap="none" spc="0" normalizeH="0" baseline="0" dirty="0">
                <a:ln>
                  <a:noFill/>
                </a:ln>
                <a:solidFill>
                  <a:prstClr val="black"/>
                </a:solidFill>
                <a:effectLst/>
                <a:uLnTx/>
                <a:uFillTx/>
                <a:latin typeface="Arial" panose="020B0604020202020204" pitchFamily="34" charset="0"/>
                <a:ea typeface="+mn-ea"/>
                <a:cs typeface="+mn-cs"/>
              </a:rPr>
              <a:t>Access</a:t>
            </a:r>
            <a:r>
              <a:rPr kumimoji="0" lang="en-US" altLang="en-US" sz="1400" b="0" i="0" u="none" strike="noStrike" kern="1200" cap="none" spc="0" normalizeH="0" dirty="0">
                <a:ln>
                  <a:noFill/>
                </a:ln>
                <a:solidFill>
                  <a:prstClr val="black"/>
                </a:solidFill>
                <a:effectLst/>
                <a:uLnTx/>
                <a:uFillTx/>
                <a:latin typeface="Arial" panose="020B0604020202020204" pitchFamily="34" charset="0"/>
                <a:ea typeface="+mn-ea"/>
                <a:cs typeface="+mn-cs"/>
              </a:rPr>
              <a:t> to all of EAA’s online videos</a:t>
            </a:r>
          </a:p>
          <a:p>
            <a:pPr marL="742950" lvl="1" indent="-285750">
              <a:spcBef>
                <a:spcPct val="0"/>
              </a:spcBef>
              <a:buFont typeface="Arial" panose="020B0604020202020204" pitchFamily="34" charset="0"/>
              <a:buChar char="•"/>
              <a:defRPr/>
            </a:pPr>
            <a:endParaRPr kumimoji="0" lang="en-US" altLang="en-US" sz="1400" b="0" i="0" u="none" strike="noStrike" kern="1200" cap="none" spc="0" normalizeH="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Step 3: EAA AeroEducate</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Free resource for youth, parents, chapters, and teachers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Age based STEM activities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Pathways to industry careers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Pilots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Engineers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ATC</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Management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Classroom, at home, and airport based activities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Earn badges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Backed by industry partners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Step 4: Sporty’s Learn to Fly Course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Free ground school (retails at $279)</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Earn a free flight lesson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Prepares you for FAA knowledge exam – Receive endorsement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Multiple modules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HD videos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Review quizzes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Practice exams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Step 5: Free Flight Lesson and FAA Reimbursement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Upon completion of the first 3 modules in Sporty’s, EAA sends a paper waiver to the parent of the Young Eagle inviting their child to a free flight lesson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Parent signs and returns waiver to EAA, EAA informs Sporty’s of the completed waiver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Sporty’s then sends by email, a free first flight lesson voucher to the youth – up $130 value – take this to the local airport for reimbursement for a flight lesson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Upon completion of the entire Learn to Fly Course, the student is endorsed for the FAA Airman Knowledge test, and EAA emails the student instructions on how to get reimbursed for the cost of the test, for a value up to $175</a:t>
            </a:r>
          </a:p>
          <a:p>
            <a:pPr marL="457200" marR="0" lvl="1"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lvl="1" indent="0">
              <a:spcBef>
                <a:spcPct val="0"/>
              </a:spcBef>
              <a:buFont typeface="Arial" panose="020B0604020202020204" pitchFamily="34" charset="0"/>
              <a:buNone/>
              <a:defRPr/>
            </a:pPr>
            <a:endParaRPr kumimoji="0" lang="en-US" altLang="en-US" sz="1400" b="0" i="0" u="none" strike="noStrike" kern="1200" cap="none" spc="0" normalizeH="0" dirty="0">
              <a:ln>
                <a:noFill/>
              </a:ln>
              <a:solidFill>
                <a:prstClr val="black"/>
              </a:solidFill>
              <a:effectLst/>
              <a:uLnTx/>
              <a:uFillTx/>
              <a:latin typeface="Arial" panose="020B0604020202020204" pitchFamily="34" charset="0"/>
              <a:ea typeface="+mn-ea"/>
              <a:cs typeface="+mn-cs"/>
            </a:endParaRPr>
          </a:p>
          <a:p>
            <a:pPr marL="457200" lvl="1" indent="0">
              <a:spcBef>
                <a:spcPct val="0"/>
              </a:spcBef>
              <a:buFont typeface="Arial" panose="020B0604020202020204" pitchFamily="34" charset="0"/>
              <a:buNone/>
              <a:defRPr/>
            </a:pPr>
            <a:endParaRPr kumimoji="0" lang="en-US" altLang="en-US" sz="1400" b="0" i="0" u="none" strike="noStrike" kern="1200" cap="none" spc="0" normalizeH="0" dirty="0">
              <a:ln>
                <a:noFill/>
              </a:ln>
              <a:solidFill>
                <a:prstClr val="black"/>
              </a:solidFill>
              <a:effectLst/>
              <a:uLnTx/>
              <a:uFillTx/>
              <a:latin typeface="Arial" panose="020B0604020202020204" pitchFamily="34" charset="0"/>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7947FC3-B36D-49A1-8EA7-277B20D85E41}" type="slidenum">
              <a:rPr lang="en-US" smtClean="0"/>
              <a:t>12</a:t>
            </a:fld>
            <a:endParaRPr lang="en-US" dirty="0"/>
          </a:p>
        </p:txBody>
      </p:sp>
    </p:spTree>
    <p:extLst>
      <p:ext uri="{BB962C8B-B14F-4D97-AF65-F5344CB8AC3E}">
        <p14:creationId xmlns:p14="http://schemas.microsoft.com/office/powerpoint/2010/main" val="251447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B4CFC-9B6A-2941-B2D2-FFB50DBCDE93}" type="datetimeFigureOut">
              <a:rPr lang="en-US" smtClean="0"/>
              <a:pPr/>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D384CF-82A6-274E-93C9-E80C2100DDE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B4CFC-9B6A-2941-B2D2-FFB50DBCDE93}" type="datetimeFigureOut">
              <a:rPr lang="en-US" smtClean="0"/>
              <a:pPr/>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D384CF-82A6-274E-93C9-E80C2100DDE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B4CFC-9B6A-2941-B2D2-FFB50DBCDE93}" type="datetimeFigureOut">
              <a:rPr lang="en-US" smtClean="0"/>
              <a:pPr/>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D384CF-82A6-274E-93C9-E80C2100DDE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B4CFC-9B6A-2941-B2D2-FFB50DBCDE93}" type="datetimeFigureOut">
              <a:rPr lang="en-US" smtClean="0"/>
              <a:pPr/>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D384CF-82A6-274E-93C9-E80C2100DDE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B4CFC-9B6A-2941-B2D2-FFB50DBCDE93}" type="datetimeFigureOut">
              <a:rPr lang="en-US" smtClean="0"/>
              <a:pPr/>
              <a:t>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D384CF-82A6-274E-93C9-E80C2100DDE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B4CFC-9B6A-2941-B2D2-FFB50DBCDE93}" type="datetimeFigureOut">
              <a:rPr lang="en-US" smtClean="0"/>
              <a:pPr/>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D384CF-82A6-274E-93C9-E80C2100DDE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B4CFC-9B6A-2941-B2D2-FFB50DBCDE93}" type="datetimeFigureOut">
              <a:rPr lang="en-US" smtClean="0"/>
              <a:pPr/>
              <a:t>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D384CF-82A6-274E-93C9-E80C2100DDE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B4CFC-9B6A-2941-B2D2-FFB50DBCDE93}" type="datetimeFigureOut">
              <a:rPr lang="en-US" smtClean="0"/>
              <a:pPr/>
              <a:t>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D384CF-82A6-274E-93C9-E80C2100DDE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4CFC-9B6A-2941-B2D2-FFB50DBCDE93}" type="datetimeFigureOut">
              <a:rPr lang="en-US" smtClean="0"/>
              <a:pPr/>
              <a:t>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D384CF-82A6-274E-93C9-E80C2100DDE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B4CFC-9B6A-2941-B2D2-FFB50DBCDE93}" type="datetimeFigureOut">
              <a:rPr lang="en-US" smtClean="0"/>
              <a:pPr/>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D384CF-82A6-274E-93C9-E80C2100DDE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B4CFC-9B6A-2941-B2D2-FFB50DBCDE93}" type="datetimeFigureOut">
              <a:rPr lang="en-US" smtClean="0"/>
              <a:pPr/>
              <a:t>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D384CF-82A6-274E-93C9-E80C2100DDE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4CFC-9B6A-2941-B2D2-FFB50DBCDE93}" type="datetimeFigureOut">
              <a:rPr lang="en-US" smtClean="0"/>
              <a:pPr/>
              <a:t>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384CF-82A6-274E-93C9-E80C2100DD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sp>
        <p:nvSpPr>
          <p:cNvPr id="8" name="Title 7"/>
          <p:cNvSpPr>
            <a:spLocks noGrp="1"/>
          </p:cNvSpPr>
          <p:nvPr>
            <p:ph type="ctrTitle"/>
          </p:nvPr>
        </p:nvSpPr>
        <p:spPr>
          <a:xfrm>
            <a:off x="1361950" y="44549"/>
            <a:ext cx="9317182" cy="1470025"/>
          </a:xfrm>
        </p:spPr>
        <p:txBody>
          <a:bodyPr/>
          <a:lstStyle/>
          <a:p>
            <a:r>
              <a:rPr lang="en-US" b="1" dirty="0"/>
              <a:t>Welcome to Your Young Eagles Flight!</a:t>
            </a:r>
          </a:p>
        </p:txBody>
      </p:sp>
      <p:sp>
        <p:nvSpPr>
          <p:cNvPr id="9" name="Subtitle 8"/>
          <p:cNvSpPr>
            <a:spLocks noGrp="1"/>
          </p:cNvSpPr>
          <p:nvPr>
            <p:ph type="subTitle" idx="1"/>
          </p:nvPr>
        </p:nvSpPr>
        <p:spPr>
          <a:xfrm>
            <a:off x="2895600" y="4661907"/>
            <a:ext cx="6400800" cy="1252574"/>
          </a:xfrm>
        </p:spPr>
        <p:txBody>
          <a:bodyPr>
            <a:normAutofit/>
          </a:bodyPr>
          <a:lstStyle/>
          <a:p>
            <a:r>
              <a:rPr lang="en-US" sz="2400" b="1" dirty="0">
                <a:solidFill>
                  <a:schemeClr val="tx1"/>
                </a:solidFill>
              </a:rPr>
              <a:t>YoungEagles.org</a:t>
            </a:r>
          </a:p>
          <a:p>
            <a:r>
              <a:rPr lang="en-US" sz="2000" dirty="0">
                <a:solidFill>
                  <a:schemeClr val="tx1"/>
                </a:solidFill>
              </a:rPr>
              <a:t>Sponsored by: EAA Chapter ####</a:t>
            </a:r>
          </a:p>
          <a:p>
            <a:r>
              <a:rPr lang="en-US" sz="2000" dirty="0">
                <a:solidFill>
                  <a:schemeClr val="tx1"/>
                </a:solidFill>
              </a:rPr>
              <a:t>City, 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731" y="1316181"/>
            <a:ext cx="3044537" cy="30445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6" name="Title 5"/>
          <p:cNvSpPr>
            <a:spLocks noGrp="1"/>
          </p:cNvSpPr>
          <p:nvPr>
            <p:ph type="ctrTitle"/>
          </p:nvPr>
        </p:nvSpPr>
        <p:spPr>
          <a:xfrm>
            <a:off x="1041919" y="13391"/>
            <a:ext cx="10363200" cy="1470025"/>
          </a:xfrm>
        </p:spPr>
        <p:txBody>
          <a:bodyPr/>
          <a:lstStyle/>
          <a:p>
            <a:r>
              <a:rPr lang="en-US" b="1" dirty="0"/>
              <a:t>Instrument Panels</a:t>
            </a:r>
          </a:p>
        </p:txBody>
      </p:sp>
      <p:pic>
        <p:nvPicPr>
          <p:cNvPr id="1028" name="Picture 4" descr="Cessna 182T G1000 Cockpit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6" y="1557077"/>
            <a:ext cx="5845084" cy="38995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srcRect t="17459" b="16940"/>
          <a:stretch/>
        </p:blipFill>
        <p:spPr>
          <a:xfrm>
            <a:off x="6114720" y="1557077"/>
            <a:ext cx="5961032" cy="3910468"/>
          </a:xfrm>
          <a:prstGeom prst="rect">
            <a:avLst/>
          </a:prstGeom>
        </p:spPr>
      </p:pic>
      <p:sp>
        <p:nvSpPr>
          <p:cNvPr id="10" name="TextBox 9"/>
          <p:cNvSpPr txBox="1"/>
          <p:nvPr/>
        </p:nvSpPr>
        <p:spPr>
          <a:xfrm>
            <a:off x="1841880" y="5485392"/>
            <a:ext cx="2479376" cy="400110"/>
          </a:xfrm>
          <a:prstGeom prst="rect">
            <a:avLst/>
          </a:prstGeom>
          <a:noFill/>
        </p:spPr>
        <p:txBody>
          <a:bodyPr wrap="square" rtlCol="0">
            <a:spAutoFit/>
          </a:bodyPr>
          <a:lstStyle/>
          <a:p>
            <a:pPr algn="ctr"/>
            <a:r>
              <a:rPr lang="en-US" sz="2000" dirty="0"/>
              <a:t>Glass cockpit</a:t>
            </a:r>
          </a:p>
        </p:txBody>
      </p:sp>
      <p:sp>
        <p:nvSpPr>
          <p:cNvPr id="11" name="Rectangle 10"/>
          <p:cNvSpPr/>
          <p:nvPr/>
        </p:nvSpPr>
        <p:spPr>
          <a:xfrm>
            <a:off x="8152595" y="5485392"/>
            <a:ext cx="2327367" cy="400110"/>
          </a:xfrm>
          <a:prstGeom prst="rect">
            <a:avLst/>
          </a:prstGeom>
        </p:spPr>
        <p:txBody>
          <a:bodyPr wrap="none">
            <a:spAutoFit/>
          </a:bodyPr>
          <a:lstStyle/>
          <a:p>
            <a:pPr lvl="0" algn="ctr"/>
            <a:r>
              <a:rPr lang="en-US" sz="2000" dirty="0">
                <a:solidFill>
                  <a:prstClr val="black"/>
                </a:solidFill>
              </a:rPr>
              <a:t>Steam gauge cockpit</a:t>
            </a:r>
          </a:p>
        </p:txBody>
      </p:sp>
      <p:sp>
        <p:nvSpPr>
          <p:cNvPr id="14" name="TextBox 13"/>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spTree>
    <p:extLst>
      <p:ext uri="{BB962C8B-B14F-4D97-AF65-F5344CB8AC3E}">
        <p14:creationId xmlns:p14="http://schemas.microsoft.com/office/powerpoint/2010/main" val="257043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sp>
        <p:nvSpPr>
          <p:cNvPr id="8" name="Title 7"/>
          <p:cNvSpPr>
            <a:spLocks noGrp="1"/>
          </p:cNvSpPr>
          <p:nvPr>
            <p:ph type="ctrTitle"/>
          </p:nvPr>
        </p:nvSpPr>
        <p:spPr>
          <a:xfrm>
            <a:off x="1361950" y="44549"/>
            <a:ext cx="9317182" cy="1470025"/>
          </a:xfrm>
        </p:spPr>
        <p:txBody>
          <a:bodyPr/>
          <a:lstStyle/>
          <a:p>
            <a:r>
              <a:rPr lang="en-US" b="1" dirty="0">
                <a:solidFill>
                  <a:prstClr val="black"/>
                </a:solidFill>
              </a:rPr>
              <a:t>Starting Flight Training</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6" name="Subtitle 5"/>
          <p:cNvSpPr>
            <a:spLocks noGrp="1"/>
          </p:cNvSpPr>
          <p:nvPr>
            <p:ph type="subTitle" idx="1"/>
          </p:nvPr>
        </p:nvSpPr>
        <p:spPr>
          <a:xfrm>
            <a:off x="1037492" y="1518030"/>
            <a:ext cx="9768254" cy="4220075"/>
          </a:xfrm>
        </p:spPr>
        <p:txBody>
          <a:bodyPr>
            <a:normAutofit/>
          </a:bodyPr>
          <a:lstStyle/>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2400" dirty="0">
                <a:solidFill>
                  <a:prstClr val="black"/>
                </a:solidFill>
              </a:rPr>
              <a:t>You can begin your training to become a private pilot, </a:t>
            </a:r>
            <a:r>
              <a:rPr lang="en-US" altLang="en-US" sz="2400">
                <a:solidFill>
                  <a:prstClr val="black"/>
                </a:solidFill>
              </a:rPr>
              <a:t>recreational pilot </a:t>
            </a:r>
            <a:r>
              <a:rPr lang="en-US" altLang="en-US" sz="2400" dirty="0">
                <a:solidFill>
                  <a:prstClr val="black"/>
                </a:solidFill>
              </a:rPr>
              <a:t>or sport pilot.</a:t>
            </a:r>
          </a:p>
          <a:p>
            <a:pPr lvl="0" algn="l" defTabSz="914400" fontAlgn="base">
              <a:lnSpc>
                <a:spcPct val="80000"/>
              </a:lnSpc>
              <a:spcAft>
                <a:spcPct val="0"/>
              </a:spcAft>
              <a:buClr>
                <a:srgbClr val="002060"/>
              </a:buClr>
              <a:buSzPct val="60000"/>
            </a:pPr>
            <a:endParaRPr lang="en-US" altLang="en-US" sz="2400" dirty="0">
              <a:solidFill>
                <a:prstClr val="black"/>
              </a:solidFill>
            </a:endParaRPr>
          </a:p>
          <a:p>
            <a:pPr marL="800100" lvl="1"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2000" dirty="0">
                <a:solidFill>
                  <a:prstClr val="black"/>
                </a:solidFill>
              </a:rPr>
              <a:t>The FAA requires that you are 16 years old to solo a powered aircraft, and 14 years old for gliders.</a:t>
            </a:r>
          </a:p>
          <a:p>
            <a:pPr marL="800100" lvl="1"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2000" dirty="0">
                <a:solidFill>
                  <a:prstClr val="black"/>
                </a:solidFill>
              </a:rPr>
              <a:t>The FAA requires that you are 17 years old to obtain your powered </a:t>
            </a:r>
            <a:r>
              <a:rPr lang="en-US" altLang="en-US" sz="2000">
                <a:solidFill>
                  <a:prstClr val="black"/>
                </a:solidFill>
              </a:rPr>
              <a:t>aircraft pilots certificate</a:t>
            </a:r>
            <a:r>
              <a:rPr lang="en-US" altLang="en-US" sz="2000" dirty="0">
                <a:solidFill>
                  <a:prstClr val="black"/>
                </a:solidFill>
              </a:rPr>
              <a:t>, and 16 years old for gliders.</a:t>
            </a:r>
            <a:br>
              <a:rPr lang="en-US" altLang="en-US" sz="2400" dirty="0">
                <a:solidFill>
                  <a:prstClr val="black"/>
                </a:solidFill>
              </a:rPr>
            </a:br>
            <a:endParaRPr lang="en-US" altLang="en-US" sz="2400" dirty="0">
              <a:solidFill>
                <a:prstClr val="black"/>
              </a:solidFill>
            </a:endParaRP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2400" dirty="0">
                <a:solidFill>
                  <a:prstClr val="black"/>
                </a:solidFill>
              </a:rPr>
              <a:t>Cost – This is hard to put a dollar figure on. It depends on many factors such as cost of the airplane, </a:t>
            </a:r>
            <a:r>
              <a:rPr lang="en-US" altLang="en-US" sz="2400">
                <a:solidFill>
                  <a:prstClr val="black"/>
                </a:solidFill>
              </a:rPr>
              <a:t>instructor time </a:t>
            </a:r>
            <a:r>
              <a:rPr lang="en-US" altLang="en-US" sz="2400" dirty="0">
                <a:solidFill>
                  <a:prstClr val="black"/>
                </a:solidFill>
              </a:rPr>
              <a:t>and pace of learning.</a:t>
            </a: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endParaRPr lang="en-US" altLang="en-US" sz="2400" dirty="0">
              <a:solidFill>
                <a:prstClr val="black"/>
              </a:solidFill>
            </a:endParaRPr>
          </a:p>
          <a:p>
            <a:pPr marL="800100" lvl="1"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2400" dirty="0">
                <a:ln w="0"/>
                <a:solidFill>
                  <a:prstClr val="black"/>
                </a:solidFill>
                <a:cs typeface="Arial"/>
              </a:rPr>
              <a:t>Locally, the average cost for a private pilot certificate is $#,###</a:t>
            </a:r>
            <a:br>
              <a:rPr lang="en-US" altLang="en-US" sz="1600" dirty="0">
                <a:ln w="0"/>
                <a:solidFill>
                  <a:schemeClr val="tx1"/>
                </a:solidFill>
                <a:cs typeface="Arial"/>
              </a:rPr>
            </a:br>
            <a:endParaRPr lang="en-US" altLang="en-US" sz="1600" dirty="0">
              <a:ln w="0"/>
              <a:solidFill>
                <a:schemeClr val="tx1"/>
              </a:solidFill>
              <a:cs typeface="Arial"/>
            </a:endParaRPr>
          </a:p>
          <a:p>
            <a:endParaRPr lang="en-US" dirty="0"/>
          </a:p>
        </p:txBody>
      </p:sp>
    </p:spTree>
    <p:extLst>
      <p:ext uri="{BB962C8B-B14F-4D97-AF65-F5344CB8AC3E}">
        <p14:creationId xmlns:p14="http://schemas.microsoft.com/office/powerpoint/2010/main" val="125557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13" name="Rectangle 12"/>
          <p:cNvSpPr/>
          <p:nvPr/>
        </p:nvSpPr>
        <p:spPr>
          <a:xfrm>
            <a:off x="522468" y="831780"/>
            <a:ext cx="11251096" cy="646331"/>
          </a:xfrm>
          <a:prstGeom prst="rect">
            <a:avLst/>
          </a:prstGeom>
        </p:spPr>
        <p:txBody>
          <a:bodyPr wrap="square">
            <a:spAutoFit/>
          </a:bodyPr>
          <a:lstStyle/>
          <a:p>
            <a:r>
              <a:rPr lang="en-US" sz="3600" b="1" dirty="0">
                <a:solidFill>
                  <a:prstClr val="black"/>
                </a:solidFill>
                <a:ea typeface="+mj-ea"/>
                <a:cs typeface="+mj-cs"/>
              </a:rPr>
              <a:t>Young Eagles Flight Plan</a:t>
            </a:r>
          </a:p>
        </p:txBody>
      </p:sp>
      <p:sp>
        <p:nvSpPr>
          <p:cNvPr id="8" name="Rectangle 7"/>
          <p:cNvSpPr/>
          <p:nvPr/>
        </p:nvSpPr>
        <p:spPr>
          <a:xfrm>
            <a:off x="203869" y="1695663"/>
            <a:ext cx="6514436" cy="3970318"/>
          </a:xfrm>
          <a:prstGeom prst="rect">
            <a:avLst/>
          </a:prstGeom>
        </p:spPr>
        <p:txBody>
          <a:bodyPr wrap="square">
            <a:spAutoFit/>
          </a:bodyPr>
          <a:lstStyle/>
          <a:p>
            <a:pPr defTabSz="914400" eaLnBrk="0" fontAlgn="base" hangingPunct="0">
              <a:spcBef>
                <a:spcPct val="0"/>
              </a:spcBef>
              <a:spcAft>
                <a:spcPct val="0"/>
              </a:spcAft>
              <a:defRPr/>
            </a:pPr>
            <a:endParaRPr lang="en-US" dirty="0">
              <a:solidFill>
                <a:prstClr val="black"/>
              </a:solidFill>
              <a:latin typeface="Arial" panose="020B0604020202020204" pitchFamily="34" charset="0"/>
            </a:endParaRPr>
          </a:p>
          <a:p>
            <a:pPr marL="742950" lvl="1" indent="-285750" defTabSz="914400" eaLnBrk="0" fontAlgn="base" hangingPunct="0">
              <a:spcBef>
                <a:spcPct val="0"/>
              </a:spcBef>
              <a:spcAft>
                <a:spcPct val="0"/>
              </a:spcAft>
              <a:buSzPct val="175000"/>
              <a:buFont typeface="Wingdings" panose="05000000000000000000" pitchFamily="2" charset="2"/>
              <a:buChar char="q"/>
              <a:defRPr/>
            </a:pPr>
            <a:r>
              <a:rPr lang="en-US" b="1" dirty="0">
                <a:solidFill>
                  <a:prstClr val="black"/>
                </a:solidFill>
                <a:latin typeface="Arial" panose="020B0604020202020204" pitchFamily="34" charset="0"/>
              </a:rPr>
              <a:t>  Step 1 – Become a Young Eagle</a:t>
            </a:r>
          </a:p>
          <a:p>
            <a:pPr marL="285750" indent="-285750" defTabSz="914400" eaLnBrk="0" fontAlgn="base" hangingPunct="0">
              <a:spcBef>
                <a:spcPct val="0"/>
              </a:spcBef>
              <a:spcAft>
                <a:spcPct val="0"/>
              </a:spcAft>
              <a:buSzPct val="175000"/>
              <a:buFont typeface="Wingdings" panose="05000000000000000000" pitchFamily="2" charset="2"/>
              <a:buChar char="q"/>
              <a:defRPr/>
            </a:pPr>
            <a:endParaRPr lang="en-US" dirty="0">
              <a:solidFill>
                <a:prstClr val="black"/>
              </a:solidFill>
              <a:latin typeface="Arial" panose="020B0604020202020204" pitchFamily="34" charset="0"/>
            </a:endParaRPr>
          </a:p>
          <a:p>
            <a:pPr marL="742950" lvl="1" indent="-285750" defTabSz="914400" eaLnBrk="0" fontAlgn="base" hangingPunct="0">
              <a:spcBef>
                <a:spcPct val="0"/>
              </a:spcBef>
              <a:spcAft>
                <a:spcPct val="0"/>
              </a:spcAft>
              <a:buSzPct val="175000"/>
              <a:buFont typeface="Wingdings" panose="05000000000000000000" pitchFamily="2" charset="2"/>
              <a:buChar char="q"/>
              <a:defRPr/>
            </a:pPr>
            <a:r>
              <a:rPr lang="en-US" b="1" dirty="0">
                <a:solidFill>
                  <a:prstClr val="black"/>
                </a:solidFill>
                <a:latin typeface="Arial" panose="020B0604020202020204" pitchFamily="34" charset="0"/>
              </a:rPr>
              <a:t>  Step 2 – EAA Student Membership</a:t>
            </a:r>
          </a:p>
          <a:p>
            <a:pPr marL="285750" indent="-285750" defTabSz="914400" eaLnBrk="0" fontAlgn="base" hangingPunct="0">
              <a:spcBef>
                <a:spcPct val="0"/>
              </a:spcBef>
              <a:spcAft>
                <a:spcPct val="0"/>
              </a:spcAft>
              <a:buSzPct val="175000"/>
              <a:buFont typeface="Wingdings" panose="05000000000000000000" pitchFamily="2" charset="2"/>
              <a:buChar char="q"/>
              <a:defRPr/>
            </a:pPr>
            <a:endParaRPr lang="en-US" dirty="0">
              <a:solidFill>
                <a:prstClr val="black"/>
              </a:solidFill>
              <a:latin typeface="Arial" panose="020B0604020202020204" pitchFamily="34" charset="0"/>
            </a:endParaRPr>
          </a:p>
          <a:p>
            <a:pPr marL="742950" lvl="1" indent="-285750" defTabSz="914400" eaLnBrk="0" fontAlgn="base" hangingPunct="0">
              <a:spcBef>
                <a:spcPct val="0"/>
              </a:spcBef>
              <a:spcAft>
                <a:spcPct val="0"/>
              </a:spcAft>
              <a:buSzPct val="175000"/>
              <a:buFont typeface="Wingdings" panose="05000000000000000000" pitchFamily="2" charset="2"/>
              <a:buChar char="q"/>
              <a:defRPr/>
            </a:pPr>
            <a:r>
              <a:rPr lang="en-US" b="1" dirty="0">
                <a:solidFill>
                  <a:prstClr val="black"/>
                </a:solidFill>
                <a:latin typeface="Arial" panose="020B0604020202020204" pitchFamily="34" charset="0"/>
              </a:rPr>
              <a:t>  Step 3 – EAA AeroEducate </a:t>
            </a:r>
          </a:p>
          <a:p>
            <a:pPr marL="285750" indent="-285750" defTabSz="914400" eaLnBrk="0" fontAlgn="base" hangingPunct="0">
              <a:spcBef>
                <a:spcPct val="0"/>
              </a:spcBef>
              <a:spcAft>
                <a:spcPct val="0"/>
              </a:spcAft>
              <a:buSzPct val="175000"/>
              <a:buFont typeface="Wingdings" panose="05000000000000000000" pitchFamily="2" charset="2"/>
              <a:buChar char="q"/>
              <a:defRPr/>
            </a:pPr>
            <a:endParaRPr lang="en-US" dirty="0">
              <a:solidFill>
                <a:prstClr val="black"/>
              </a:solidFill>
              <a:latin typeface="Arial" panose="020B0604020202020204" pitchFamily="34" charset="0"/>
            </a:endParaRPr>
          </a:p>
          <a:p>
            <a:pPr marL="742950" lvl="1" indent="-285750" defTabSz="914400" eaLnBrk="0" fontAlgn="base" hangingPunct="0">
              <a:spcBef>
                <a:spcPct val="0"/>
              </a:spcBef>
              <a:spcAft>
                <a:spcPct val="0"/>
              </a:spcAft>
              <a:buSzPct val="175000"/>
              <a:buFont typeface="Wingdings" panose="05000000000000000000" pitchFamily="2" charset="2"/>
              <a:buChar char="q"/>
              <a:defRPr/>
            </a:pPr>
            <a:r>
              <a:rPr lang="en-US" b="1" dirty="0">
                <a:solidFill>
                  <a:prstClr val="black"/>
                </a:solidFill>
                <a:latin typeface="Arial" panose="020B0604020202020204" pitchFamily="34" charset="0"/>
              </a:rPr>
              <a:t>  Step 4 – Sporty’s Learn to Fly Course </a:t>
            </a:r>
            <a:r>
              <a:rPr lang="en-US" dirty="0">
                <a:solidFill>
                  <a:prstClr val="black"/>
                </a:solidFill>
                <a:latin typeface="Arial" panose="020B0604020202020204" pitchFamily="34" charset="0"/>
              </a:rPr>
              <a:t>($299 value)</a:t>
            </a:r>
          </a:p>
          <a:p>
            <a:pPr marL="285750" indent="-285750" defTabSz="914400" eaLnBrk="0" fontAlgn="base" hangingPunct="0">
              <a:spcBef>
                <a:spcPct val="0"/>
              </a:spcBef>
              <a:spcAft>
                <a:spcPct val="0"/>
              </a:spcAft>
              <a:buSzPct val="175000"/>
              <a:buFont typeface="Wingdings" panose="05000000000000000000" pitchFamily="2" charset="2"/>
              <a:buChar char="q"/>
              <a:defRPr/>
            </a:pPr>
            <a:endParaRPr lang="en-US" dirty="0">
              <a:solidFill>
                <a:prstClr val="black"/>
              </a:solidFill>
              <a:latin typeface="Arial" panose="020B0604020202020204" pitchFamily="34" charset="0"/>
            </a:endParaRPr>
          </a:p>
          <a:p>
            <a:pPr marL="742950" lvl="1" indent="-285750" defTabSz="914400" eaLnBrk="0" fontAlgn="base" hangingPunct="0">
              <a:spcBef>
                <a:spcPct val="0"/>
              </a:spcBef>
              <a:spcAft>
                <a:spcPct val="0"/>
              </a:spcAft>
              <a:buSzPct val="175000"/>
              <a:buFont typeface="Wingdings" panose="05000000000000000000" pitchFamily="2" charset="2"/>
              <a:buChar char="q"/>
              <a:defRPr/>
            </a:pPr>
            <a:r>
              <a:rPr lang="en-US" b="1" dirty="0">
                <a:solidFill>
                  <a:prstClr val="black"/>
                </a:solidFill>
                <a:latin typeface="Arial" panose="020B0604020202020204" pitchFamily="34" charset="0"/>
              </a:rPr>
              <a:t>  Step 5 – First Flight </a:t>
            </a:r>
            <a:r>
              <a:rPr lang="en-US" b="1">
                <a:solidFill>
                  <a:prstClr val="black"/>
                </a:solidFill>
                <a:latin typeface="Arial" panose="020B0604020202020204" pitchFamily="34" charset="0"/>
              </a:rPr>
              <a:t>Lesson </a:t>
            </a:r>
            <a:r>
              <a:rPr lang="en-US">
                <a:solidFill>
                  <a:prstClr val="black"/>
                </a:solidFill>
                <a:latin typeface="Arial" panose="020B0604020202020204" pitchFamily="34" charset="0"/>
              </a:rPr>
              <a:t>($200 </a:t>
            </a:r>
            <a:r>
              <a:rPr lang="en-US" dirty="0">
                <a:solidFill>
                  <a:prstClr val="black"/>
                </a:solidFill>
                <a:latin typeface="Arial" panose="020B0604020202020204" pitchFamily="34" charset="0"/>
              </a:rPr>
              <a:t>value)</a:t>
            </a:r>
          </a:p>
          <a:p>
            <a:pPr marL="1657350" lvl="3" indent="-285750" defTabSz="914400" eaLnBrk="0" fontAlgn="base" hangingPunct="0">
              <a:spcBef>
                <a:spcPct val="0"/>
              </a:spcBef>
              <a:spcAft>
                <a:spcPct val="0"/>
              </a:spcAft>
              <a:buFont typeface="Arial" panose="020B0604020202020204" pitchFamily="34" charset="0"/>
              <a:buChar char="•"/>
              <a:defRPr/>
            </a:pPr>
            <a:r>
              <a:rPr lang="en-US" dirty="0">
                <a:solidFill>
                  <a:prstClr val="black"/>
                </a:solidFill>
                <a:latin typeface="Arial" panose="020B0604020202020204" pitchFamily="34" charset="0"/>
              </a:rPr>
              <a:t>Written Exam Reimbursement ($175 Value)</a:t>
            </a:r>
          </a:p>
          <a:p>
            <a:pPr marL="285750" indent="-285750" defTabSz="914400" eaLnBrk="0" fontAlgn="base" hangingPunct="0">
              <a:spcBef>
                <a:spcPct val="0"/>
              </a:spcBef>
              <a:spcAft>
                <a:spcPct val="0"/>
              </a:spcAft>
              <a:buFont typeface="Arial" panose="020B0604020202020204" pitchFamily="34" charset="0"/>
              <a:buChar char="•"/>
              <a:defRPr/>
            </a:pPr>
            <a:endParaRPr lang="en-US" dirty="0">
              <a:solidFill>
                <a:prstClr val="black"/>
              </a:solidFill>
              <a:latin typeface="Arial" panose="020B0604020202020204" pitchFamily="34" charset="0"/>
            </a:endParaRPr>
          </a:p>
          <a:p>
            <a:pPr marL="285750" indent="-285750" defTabSz="914400" eaLnBrk="0" fontAlgn="base" hangingPunct="0">
              <a:spcBef>
                <a:spcPct val="0"/>
              </a:spcBef>
              <a:spcAft>
                <a:spcPct val="0"/>
              </a:spcAft>
              <a:buFont typeface="Arial" panose="020B0604020202020204" pitchFamily="34" charset="0"/>
              <a:buChar char="•"/>
              <a:defRPr/>
            </a:pPr>
            <a:endParaRPr lang="en-US" dirty="0">
              <a:solidFill>
                <a:prstClr val="black"/>
              </a:solidFill>
              <a:latin typeface="Arial" panose="020B0604020202020204" pitchFamily="34" charset="0"/>
            </a:endParaRPr>
          </a:p>
          <a:p>
            <a:pPr defTabSz="914400" eaLnBrk="0" fontAlgn="base" hangingPunct="0">
              <a:spcBef>
                <a:spcPct val="0"/>
              </a:spcBef>
              <a:spcAft>
                <a:spcPct val="0"/>
              </a:spcAft>
              <a:defRPr/>
            </a:pPr>
            <a:endParaRPr lang="en-US" dirty="0">
              <a:solidFill>
                <a:prstClr val="black"/>
              </a:solidFill>
              <a:latin typeface="Arial" panose="020B0604020202020204" pitchFamily="34" charset="0"/>
            </a:endParaRPr>
          </a:p>
        </p:txBody>
      </p:sp>
      <p:pic>
        <p:nvPicPr>
          <p:cNvPr id="3074" name="Picture 2" descr="http://www.clipartbest.com/cliparts/Kij/o5b/Kijo5b9X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42" y="1540444"/>
            <a:ext cx="647285" cy="7404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a:stretch>
            <a:fillRect/>
          </a:stretch>
        </p:blipFill>
        <p:spPr>
          <a:xfrm>
            <a:off x="6604536" y="799398"/>
            <a:ext cx="2437369" cy="1705127"/>
          </a:xfrm>
          <a:prstGeom prst="rect">
            <a:avLst/>
          </a:prstGeom>
        </p:spPr>
      </p:pic>
      <p:pic>
        <p:nvPicPr>
          <p:cNvPr id="17" name="Picture 16"/>
          <p:cNvPicPr>
            <a:picLocks noChangeAspect="1"/>
          </p:cNvPicPr>
          <p:nvPr/>
        </p:nvPicPr>
        <p:blipFill>
          <a:blip r:embed="rId6"/>
          <a:stretch>
            <a:fillRect/>
          </a:stretch>
        </p:blipFill>
        <p:spPr>
          <a:xfrm>
            <a:off x="9531392" y="923301"/>
            <a:ext cx="2057400" cy="1371600"/>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7"/>
          <a:stretch>
            <a:fillRect/>
          </a:stretch>
        </p:blipFill>
        <p:spPr>
          <a:xfrm>
            <a:off x="7464003" y="2807100"/>
            <a:ext cx="4124789" cy="2413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050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13" name="Rectangle 12"/>
          <p:cNvSpPr/>
          <p:nvPr/>
        </p:nvSpPr>
        <p:spPr>
          <a:xfrm>
            <a:off x="154023" y="425740"/>
            <a:ext cx="11251096" cy="646331"/>
          </a:xfrm>
          <a:prstGeom prst="rect">
            <a:avLst/>
          </a:prstGeom>
        </p:spPr>
        <p:txBody>
          <a:bodyPr wrap="square">
            <a:spAutoFit/>
          </a:bodyPr>
          <a:lstStyle/>
          <a:p>
            <a:pPr algn="ctr"/>
            <a:r>
              <a:rPr lang="en-US" sz="3600" b="1" dirty="0">
                <a:solidFill>
                  <a:prstClr val="black"/>
                </a:solidFill>
                <a:ea typeface="+mj-ea"/>
                <a:cs typeface="+mj-cs"/>
              </a:rPr>
              <a:t>Young Eagles Flight Plan</a:t>
            </a:r>
          </a:p>
        </p:txBody>
      </p:sp>
      <p:sp>
        <p:nvSpPr>
          <p:cNvPr id="8" name="Rectangle 7"/>
          <p:cNvSpPr/>
          <p:nvPr/>
        </p:nvSpPr>
        <p:spPr>
          <a:xfrm>
            <a:off x="2102217" y="1113575"/>
            <a:ext cx="7354708" cy="2585323"/>
          </a:xfrm>
          <a:prstGeom prst="rect">
            <a:avLst/>
          </a:prstGeom>
        </p:spPr>
        <p:txBody>
          <a:bodyPr wrap="square">
            <a:spAutoFit/>
          </a:bodyPr>
          <a:lstStyle/>
          <a:p>
            <a:pPr defTabSz="914400" eaLnBrk="0" fontAlgn="base" hangingPunct="0">
              <a:spcBef>
                <a:spcPct val="0"/>
              </a:spcBef>
              <a:spcAft>
                <a:spcPct val="0"/>
              </a:spcAft>
              <a:defRPr/>
            </a:pPr>
            <a:endParaRPr lang="en-US" dirty="0">
              <a:solidFill>
                <a:prstClr val="black"/>
              </a:solidFill>
              <a:latin typeface="Arial" panose="020B0604020202020204" pitchFamily="34" charset="0"/>
            </a:endParaRPr>
          </a:p>
          <a:p>
            <a:pPr defTabSz="914400" eaLnBrk="0" fontAlgn="base" hangingPunct="0">
              <a:spcBef>
                <a:spcPct val="0"/>
              </a:spcBef>
              <a:spcAft>
                <a:spcPct val="0"/>
              </a:spcAft>
              <a:defRPr/>
            </a:pPr>
            <a:r>
              <a:rPr lang="en-US" b="1" dirty="0">
                <a:solidFill>
                  <a:prstClr val="black"/>
                </a:solidFill>
                <a:latin typeface="Arial" panose="020B0604020202020204" pitchFamily="34" charset="0"/>
              </a:rPr>
              <a:t>Activating your benefits</a:t>
            </a:r>
          </a:p>
          <a:p>
            <a:pPr marL="285750" indent="-285750" defTabSz="914400" eaLnBrk="0" fontAlgn="base" hangingPunct="0">
              <a:spcBef>
                <a:spcPct val="0"/>
              </a:spcBef>
              <a:spcAft>
                <a:spcPct val="0"/>
              </a:spcAft>
              <a:buFont typeface="Arial" panose="020B0604020202020204" pitchFamily="34" charset="0"/>
              <a:buChar char="•"/>
              <a:defRPr/>
            </a:pPr>
            <a:r>
              <a:rPr lang="en-US" dirty="0">
                <a:solidFill>
                  <a:prstClr val="black"/>
                </a:solidFill>
                <a:latin typeface="Arial" panose="020B0604020202020204" pitchFamily="34" charset="0"/>
              </a:rPr>
              <a:t>Pre-registration – Checkbox on the form when you registered for today’s event.</a:t>
            </a:r>
          </a:p>
          <a:p>
            <a:pPr marL="285750" indent="-285750" defTabSz="914400" eaLnBrk="0" fontAlgn="base" hangingPunct="0">
              <a:spcBef>
                <a:spcPct val="0"/>
              </a:spcBef>
              <a:spcAft>
                <a:spcPct val="0"/>
              </a:spcAft>
              <a:buFont typeface="Arial" panose="020B0604020202020204" pitchFamily="34" charset="0"/>
              <a:buChar char="•"/>
              <a:defRPr/>
            </a:pPr>
            <a:endParaRPr lang="en-US" dirty="0">
              <a:solidFill>
                <a:prstClr val="black"/>
              </a:solidFill>
              <a:latin typeface="Arial" panose="020B0604020202020204" pitchFamily="34" charset="0"/>
            </a:endParaRPr>
          </a:p>
          <a:p>
            <a:pPr marL="285750" indent="-285750" defTabSz="914400" eaLnBrk="0" fontAlgn="base" hangingPunct="0">
              <a:spcBef>
                <a:spcPct val="0"/>
              </a:spcBef>
              <a:spcAft>
                <a:spcPct val="0"/>
              </a:spcAft>
              <a:buFont typeface="Arial" panose="020B0604020202020204" pitchFamily="34" charset="0"/>
              <a:buChar char="•"/>
              <a:defRPr/>
            </a:pPr>
            <a:r>
              <a:rPr lang="en-US" dirty="0">
                <a:solidFill>
                  <a:prstClr val="black"/>
                </a:solidFill>
                <a:latin typeface="Arial" panose="020B0604020202020204" pitchFamily="34" charset="0"/>
              </a:rPr>
              <a:t>Young Eagles Logbook – Code on the back. If in doubt, re-register using the instructions on the back of the logbook </a:t>
            </a:r>
          </a:p>
          <a:p>
            <a:pPr marL="285750" indent="-285750" defTabSz="914400" eaLnBrk="0" fontAlgn="base" hangingPunct="0">
              <a:spcBef>
                <a:spcPct val="0"/>
              </a:spcBef>
              <a:spcAft>
                <a:spcPct val="0"/>
              </a:spcAft>
              <a:buFont typeface="Arial" panose="020B0604020202020204" pitchFamily="34" charset="0"/>
              <a:buChar char="•"/>
              <a:defRPr/>
            </a:pPr>
            <a:endParaRPr lang="en-US" dirty="0">
              <a:solidFill>
                <a:prstClr val="black"/>
              </a:solidFill>
              <a:latin typeface="Arial" panose="020B0604020202020204" pitchFamily="34" charset="0"/>
            </a:endParaRPr>
          </a:p>
          <a:p>
            <a:pPr defTabSz="914400" eaLnBrk="0" fontAlgn="base" hangingPunct="0">
              <a:spcBef>
                <a:spcPct val="0"/>
              </a:spcBef>
              <a:spcAft>
                <a:spcPct val="0"/>
              </a:spcAft>
              <a:defRPr/>
            </a:pPr>
            <a:endParaRPr lang="en-US" dirty="0">
              <a:solidFill>
                <a:prstClr val="black"/>
              </a:solidFill>
              <a:latin typeface="Arial" panose="020B0604020202020204" pitchFamily="34" charset="0"/>
            </a:endParaRPr>
          </a:p>
        </p:txBody>
      </p:sp>
      <p:pic>
        <p:nvPicPr>
          <p:cNvPr id="12" name="Picture 11"/>
          <p:cNvPicPr>
            <a:picLocks noChangeAspect="1"/>
          </p:cNvPicPr>
          <p:nvPr/>
        </p:nvPicPr>
        <p:blipFill>
          <a:blip r:embed="rId3"/>
          <a:stretch>
            <a:fillRect/>
          </a:stretch>
        </p:blipFill>
        <p:spPr>
          <a:xfrm rot="21246116">
            <a:off x="2586395" y="3346531"/>
            <a:ext cx="3866355" cy="2402307"/>
          </a:xfrm>
          <a:prstGeom prst="rect">
            <a:avLst/>
          </a:prstGeom>
        </p:spPr>
      </p:pic>
      <p:pic>
        <p:nvPicPr>
          <p:cNvPr id="14" name="Picture 13"/>
          <p:cNvPicPr>
            <a:picLocks noChangeAspect="1"/>
          </p:cNvPicPr>
          <p:nvPr/>
        </p:nvPicPr>
        <p:blipFill>
          <a:blip r:embed="rId4"/>
          <a:stretch>
            <a:fillRect/>
          </a:stretch>
        </p:blipFill>
        <p:spPr>
          <a:xfrm rot="564418">
            <a:off x="5748715" y="3531334"/>
            <a:ext cx="3923659" cy="2818851"/>
          </a:xfrm>
          <a:prstGeom prst="rect">
            <a:avLst/>
          </a:prstGeom>
        </p:spPr>
      </p:pic>
    </p:spTree>
    <p:extLst>
      <p:ext uri="{BB962C8B-B14F-4D97-AF65-F5344CB8AC3E}">
        <p14:creationId xmlns:p14="http://schemas.microsoft.com/office/powerpoint/2010/main" val="242429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13" name="Rectangle 12"/>
          <p:cNvSpPr/>
          <p:nvPr/>
        </p:nvSpPr>
        <p:spPr>
          <a:xfrm>
            <a:off x="3468355" y="151140"/>
            <a:ext cx="5267989" cy="769441"/>
          </a:xfrm>
          <a:prstGeom prst="rect">
            <a:avLst/>
          </a:prstGeom>
        </p:spPr>
        <p:txBody>
          <a:bodyPr wrap="square">
            <a:spAutoFit/>
          </a:bodyPr>
          <a:lstStyle/>
          <a:p>
            <a:pPr algn="ctr"/>
            <a:r>
              <a:rPr lang="en-US" sz="4400" b="1" dirty="0">
                <a:solidFill>
                  <a:prstClr val="black"/>
                </a:solidFill>
                <a:ea typeface="+mj-ea"/>
                <a:cs typeface="+mj-cs"/>
              </a:rPr>
              <a:t>Ramp Safety</a:t>
            </a:r>
          </a:p>
        </p:txBody>
      </p:sp>
      <p:pic>
        <p:nvPicPr>
          <p:cNvPr id="3076" name="Picture 4" descr="https://lh3.googleusercontent.com/kztvEfxwcXPvSSc1yQwHx8VgUNhgrbHMqzo3r6tOnsckVnhw3dhGIcj7CVjfTu4rWUXLI6EU0qbuG_C3WE1zmJfj6GDW4y9jOtj1IIsFT_4POO_Fn7hVROportRgVpEAXZX8Ttry-z5vqKu5rDD8Wf4LWFbz-bQjRR3Nj-QXviofcw3ixonszCN80EscIqRAWNg42SVvlrvSl8JKcioOpvz-phY6hhHA3MoIpq-_x0M1rRfP0-Iue56NFUtJdHUjfJi_WudgdOvfIdCUyibmDVWTqyuM-bj1EsR7CV8u2v-SJdv1sxx1Fz1ZqJnIvs5e8wwLhWMwuPS9CFVGTy_QYsxoBfFws0aFkqLW0ibVJ5licbDySOhDx8Bpq3hIqzIb6NKfxJ3b2nUnyExwdId-D9g01e5ICXJhBcdnG1-54YWKqcRZxwK3CTshdPvc8kYQvMl4MO-9erI3UjqQhe695j7SfsCQbW7UDfik04OAa2SSwpIeIbits3ysqwSR9OkrLSsm6-Lo29ZyqUOxRdiVmv4oawWH5R_67GIkDwjbgKkLnnmgAJZ4JuSGFO-qfB2zW5VLya_5_NraZfjbjsgNiyPgA3Q5BckfZBnxiJl_l2lKnCJykc2PuFNO7H8fEWYnrAVFHQGOGt2Siqpx9u-9MOyAFAx5TpfoO34E10vKxGapUnfbevMHsi52zSUP-lNU8lUAz8f2xlS8II0EXU1oOJaMAhOeUud9O5tClUevfUbth7j2ZEDIPf3WB4k2gFo=w1250-h937-no?authuse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321" y="1559024"/>
            <a:ext cx="4590506" cy="34437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23849" y="1078344"/>
            <a:ext cx="6428643" cy="4616648"/>
          </a:xfrm>
          <a:prstGeom prst="rect">
            <a:avLst/>
          </a:prstGeom>
        </p:spPr>
        <p:txBody>
          <a:bodyPr wrap="square">
            <a:spAutoFit/>
          </a:bodyPr>
          <a:lstStyle/>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dirty="0">
                <a:solidFill>
                  <a:prstClr val="black"/>
                </a:solidFill>
              </a:rPr>
              <a:t>Stay with your pilot/ramp escort.</a:t>
            </a:r>
          </a:p>
          <a:p>
            <a:pPr lvl="0" defTabSz="914400" fontAlgn="base">
              <a:lnSpc>
                <a:spcPct val="80000"/>
              </a:lnSpc>
              <a:spcBef>
                <a:spcPct val="20000"/>
              </a:spcBef>
              <a:spcAft>
                <a:spcPct val="0"/>
              </a:spcAft>
              <a:buClr>
                <a:srgbClr val="002060"/>
              </a:buClr>
              <a:buSzPct val="60000"/>
            </a:pPr>
            <a:endParaRPr lang="en-US" altLang="en-US" sz="1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dirty="0">
                <a:solidFill>
                  <a:prstClr val="black"/>
                </a:solidFill>
              </a:rPr>
              <a:t>No horseplay</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1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dirty="0">
                <a:solidFill>
                  <a:prstClr val="black"/>
                </a:solidFill>
              </a:rPr>
              <a:t>Parent(s) may accompany the Young Eagle </a:t>
            </a:r>
            <a:r>
              <a:rPr lang="en-US" altLang="en-US" sz="2000">
                <a:solidFill>
                  <a:prstClr val="black"/>
                </a:solidFill>
              </a:rPr>
              <a:t>to the plane, </a:t>
            </a:r>
            <a:r>
              <a:rPr lang="en-US" altLang="en-US" sz="2000" dirty="0">
                <a:solidFill>
                  <a:prstClr val="black"/>
                </a:solidFill>
              </a:rPr>
              <a:t>only with pilot/ramp escort. Photos are allowed and encouraged! </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1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dirty="0">
                <a:solidFill>
                  <a:prstClr val="black"/>
                </a:solidFill>
              </a:rPr>
              <a:t>Once the Young Eagle has boarded, return to a safe area with the ramp escort.</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1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dirty="0">
                <a:solidFill>
                  <a:prstClr val="black"/>
                </a:solidFill>
              </a:rPr>
              <a:t>Do not enter the ramp without an escort.</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1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dirty="0">
                <a:solidFill>
                  <a:prstClr val="black"/>
                </a:solidFill>
              </a:rPr>
              <a:t>Keep your head on a swivel – Watch for blinking/flashing lights, spinning propellers, and moving aircraft</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1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dirty="0">
                <a:solidFill>
                  <a:prstClr val="black"/>
                </a:solidFill>
              </a:rPr>
              <a:t>Listen to all volunteer instructions</a:t>
            </a:r>
          </a:p>
        </p:txBody>
      </p:sp>
    </p:spTree>
    <p:extLst>
      <p:ext uri="{BB962C8B-B14F-4D97-AF65-F5344CB8AC3E}">
        <p14:creationId xmlns:p14="http://schemas.microsoft.com/office/powerpoint/2010/main" val="167897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13" name="Rectangle 12"/>
          <p:cNvSpPr/>
          <p:nvPr/>
        </p:nvSpPr>
        <p:spPr>
          <a:xfrm>
            <a:off x="3468355" y="151140"/>
            <a:ext cx="5267989" cy="769441"/>
          </a:xfrm>
          <a:prstGeom prst="rect">
            <a:avLst/>
          </a:prstGeom>
        </p:spPr>
        <p:txBody>
          <a:bodyPr wrap="square">
            <a:spAutoFit/>
          </a:bodyPr>
          <a:lstStyle/>
          <a:p>
            <a:pPr algn="ctr"/>
            <a:r>
              <a:rPr lang="en-US" sz="4400" b="1" dirty="0">
                <a:solidFill>
                  <a:prstClr val="black"/>
                </a:solidFill>
                <a:ea typeface="+mj-ea"/>
                <a:cs typeface="+mj-cs"/>
              </a:rPr>
              <a:t>Safety in the Aircraft</a:t>
            </a:r>
          </a:p>
        </p:txBody>
      </p:sp>
      <p:sp>
        <p:nvSpPr>
          <p:cNvPr id="6" name="Rectangle 5"/>
          <p:cNvSpPr/>
          <p:nvPr/>
        </p:nvSpPr>
        <p:spPr>
          <a:xfrm>
            <a:off x="438149" y="1721196"/>
            <a:ext cx="5553075" cy="4241161"/>
          </a:xfrm>
          <a:prstGeom prst="rect">
            <a:avLst/>
          </a:prstGeom>
        </p:spPr>
        <p:txBody>
          <a:bodyPr wrap="square">
            <a:spAutoFit/>
          </a:bodyPr>
          <a:lstStyle/>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400" dirty="0">
                <a:solidFill>
                  <a:prstClr val="black"/>
                </a:solidFill>
              </a:rPr>
              <a:t>Listen to your pilot.</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2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400" dirty="0">
                <a:solidFill>
                  <a:prstClr val="black"/>
                </a:solidFill>
              </a:rPr>
              <a:t>Be careful not to pull on controls, push buttons, or flip switches.</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2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400" dirty="0">
                <a:solidFill>
                  <a:prstClr val="black"/>
                </a:solidFill>
              </a:rPr>
              <a:t>Keep your seatbelt on.</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2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400" dirty="0">
                <a:solidFill>
                  <a:prstClr val="black"/>
                </a:solidFill>
              </a:rPr>
              <a:t>Try not to ask questions until the pilot says it </a:t>
            </a:r>
            <a:r>
              <a:rPr lang="en-US" altLang="en-US" sz="2400">
                <a:solidFill>
                  <a:prstClr val="black"/>
                </a:solidFill>
              </a:rPr>
              <a:t>is ok to </a:t>
            </a:r>
            <a:r>
              <a:rPr lang="en-US" altLang="en-US" sz="2400" dirty="0">
                <a:solidFill>
                  <a:prstClr val="black"/>
                </a:solidFill>
              </a:rPr>
              <a:t>do so.</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2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400" b="1" dirty="0">
                <a:solidFill>
                  <a:prstClr val="black"/>
                </a:solidFill>
              </a:rPr>
              <a:t>Have fun!!</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2000" dirty="0">
              <a:solidFill>
                <a:prstClr val="black"/>
              </a:solidFill>
            </a:endParaRPr>
          </a:p>
        </p:txBody>
      </p:sp>
      <p:pic>
        <p:nvPicPr>
          <p:cNvPr id="3" name="Picture 2"/>
          <p:cNvPicPr>
            <a:picLocks noChangeAspect="1"/>
          </p:cNvPicPr>
          <p:nvPr/>
        </p:nvPicPr>
        <p:blipFill>
          <a:blip r:embed="rId3"/>
          <a:stretch>
            <a:fillRect/>
          </a:stretch>
        </p:blipFill>
        <p:spPr>
          <a:xfrm>
            <a:off x="6423023" y="1454236"/>
            <a:ext cx="5652729" cy="3770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138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13" name="Rectangle 12"/>
          <p:cNvSpPr/>
          <p:nvPr/>
        </p:nvSpPr>
        <p:spPr>
          <a:xfrm>
            <a:off x="3468355" y="151140"/>
            <a:ext cx="5267989" cy="769441"/>
          </a:xfrm>
          <a:prstGeom prst="rect">
            <a:avLst/>
          </a:prstGeom>
        </p:spPr>
        <p:txBody>
          <a:bodyPr wrap="square">
            <a:spAutoFit/>
          </a:bodyPr>
          <a:lstStyle/>
          <a:p>
            <a:pPr algn="ctr"/>
            <a:r>
              <a:rPr lang="en-US" sz="4400" b="1" dirty="0">
                <a:solidFill>
                  <a:prstClr val="black"/>
                </a:solidFill>
                <a:ea typeface="+mj-ea"/>
                <a:cs typeface="+mj-cs"/>
              </a:rPr>
              <a:t>After the Flight</a:t>
            </a:r>
          </a:p>
        </p:txBody>
      </p:sp>
      <p:sp>
        <p:nvSpPr>
          <p:cNvPr id="6" name="Rectangle 5"/>
          <p:cNvSpPr/>
          <p:nvPr/>
        </p:nvSpPr>
        <p:spPr>
          <a:xfrm>
            <a:off x="438149" y="1804071"/>
            <a:ext cx="5553075" cy="3502497"/>
          </a:xfrm>
          <a:prstGeom prst="rect">
            <a:avLst/>
          </a:prstGeom>
        </p:spPr>
        <p:txBody>
          <a:bodyPr wrap="square">
            <a:spAutoFit/>
          </a:bodyPr>
          <a:lstStyle/>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400" dirty="0">
                <a:solidFill>
                  <a:prstClr val="black"/>
                </a:solidFill>
              </a:rPr>
              <a:t>Stay with your pilot until you are back in a safe area/off the ramp. </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2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400" dirty="0">
                <a:solidFill>
                  <a:prstClr val="black"/>
                </a:solidFill>
              </a:rPr>
              <a:t>Be sure to get your Young Eagles Logbook and Certificate </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2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400" dirty="0">
                <a:solidFill>
                  <a:prstClr val="black"/>
                </a:solidFill>
              </a:rPr>
              <a:t>Ask questions!</a:t>
            </a: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2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400" dirty="0">
                <a:solidFill>
                  <a:prstClr val="black"/>
                </a:solidFill>
              </a:rPr>
              <a:t>Activate the Young Eagles Flight Plan</a:t>
            </a:r>
          </a:p>
          <a:p>
            <a:pPr lvl="0" defTabSz="914400" fontAlgn="base">
              <a:lnSpc>
                <a:spcPct val="80000"/>
              </a:lnSpc>
              <a:spcBef>
                <a:spcPct val="20000"/>
              </a:spcBef>
              <a:spcAft>
                <a:spcPct val="0"/>
              </a:spcAft>
              <a:buClr>
                <a:srgbClr val="002060"/>
              </a:buClr>
              <a:buSzPct val="60000"/>
            </a:pPr>
            <a:endParaRPr lang="en-US" altLang="en-US" sz="2000" dirty="0">
              <a:solidFill>
                <a:prstClr val="black"/>
              </a:solidFill>
            </a:endParaRPr>
          </a:p>
        </p:txBody>
      </p:sp>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7938" y="3721757"/>
            <a:ext cx="3524998" cy="270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rot="21246116">
            <a:off x="7487420" y="1281782"/>
            <a:ext cx="3806263" cy="2364970"/>
          </a:xfrm>
          <a:prstGeom prst="rect">
            <a:avLst/>
          </a:prstGeom>
        </p:spPr>
      </p:pic>
    </p:spTree>
    <p:extLst>
      <p:ext uri="{BB962C8B-B14F-4D97-AF65-F5344CB8AC3E}">
        <p14:creationId xmlns:p14="http://schemas.microsoft.com/office/powerpoint/2010/main" val="734801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13" name="Rectangle 12"/>
          <p:cNvSpPr/>
          <p:nvPr/>
        </p:nvSpPr>
        <p:spPr>
          <a:xfrm>
            <a:off x="2703542" y="360280"/>
            <a:ext cx="6069344" cy="769441"/>
          </a:xfrm>
          <a:prstGeom prst="rect">
            <a:avLst/>
          </a:prstGeom>
        </p:spPr>
        <p:txBody>
          <a:bodyPr wrap="square">
            <a:spAutoFit/>
          </a:bodyPr>
          <a:lstStyle/>
          <a:p>
            <a:pPr algn="ctr"/>
            <a:r>
              <a:rPr lang="en-US" sz="4400" b="1" dirty="0">
                <a:solidFill>
                  <a:prstClr val="black"/>
                </a:solidFill>
                <a:ea typeface="+mj-ea"/>
                <a:cs typeface="+mj-cs"/>
              </a:rPr>
              <a:t>About EAA Chapter ####</a:t>
            </a:r>
          </a:p>
        </p:txBody>
      </p:sp>
      <p:sp>
        <p:nvSpPr>
          <p:cNvPr id="6" name="Rectangle 5"/>
          <p:cNvSpPr/>
          <p:nvPr/>
        </p:nvSpPr>
        <p:spPr>
          <a:xfrm>
            <a:off x="866774" y="1585811"/>
            <a:ext cx="5553075" cy="4154984"/>
          </a:xfrm>
          <a:prstGeom prst="rect">
            <a:avLst/>
          </a:prstGeom>
        </p:spPr>
        <p:txBody>
          <a:bodyPr wrap="square">
            <a:spAutoFit/>
          </a:bodyPr>
          <a:lstStyle/>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b="1" dirty="0">
                <a:solidFill>
                  <a:prstClr val="black"/>
                </a:solidFill>
              </a:rPr>
              <a:t>Regular Monthly Gatherings</a:t>
            </a:r>
          </a:p>
          <a:p>
            <a:pPr marL="800100" lvl="1"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dirty="0">
                <a:solidFill>
                  <a:prstClr val="black"/>
                </a:solidFill>
              </a:rPr>
              <a:t>Second Tuesday of each month at 6:30 pm</a:t>
            </a:r>
          </a:p>
          <a:p>
            <a:pPr marL="800100" lvl="1"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dirty="0">
                <a:solidFill>
                  <a:prstClr val="black"/>
                </a:solidFill>
              </a:rPr>
              <a:t>Chapter Hangar</a:t>
            </a:r>
          </a:p>
          <a:p>
            <a:pPr marL="800100" lvl="1"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20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b="1" dirty="0">
                <a:solidFill>
                  <a:prstClr val="black"/>
                </a:solidFill>
              </a:rPr>
              <a:t>Other youth activities </a:t>
            </a:r>
          </a:p>
          <a:p>
            <a:pPr marL="800100" lvl="1"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dirty="0">
                <a:solidFill>
                  <a:prstClr val="black"/>
                </a:solidFill>
              </a:rPr>
              <a:t>Young Eagles Build and Fly</a:t>
            </a:r>
          </a:p>
          <a:p>
            <a:pPr marL="800100" lvl="1"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dirty="0">
                <a:solidFill>
                  <a:prstClr val="black"/>
                </a:solidFill>
              </a:rPr>
              <a:t>Young Eagles Workshops</a:t>
            </a:r>
          </a:p>
          <a:p>
            <a:pPr marL="800100" lvl="1"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20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b="1" dirty="0">
                <a:solidFill>
                  <a:prstClr val="black"/>
                </a:solidFill>
              </a:rPr>
              <a:t>Adult activities </a:t>
            </a:r>
          </a:p>
          <a:p>
            <a:pPr marL="800100" lvl="1"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r>
              <a:rPr lang="en-US" altLang="en-US" sz="2000" dirty="0">
                <a:solidFill>
                  <a:prstClr val="black"/>
                </a:solidFill>
              </a:rPr>
              <a:t>Flying Start – Adult Eagle Flights</a:t>
            </a:r>
          </a:p>
          <a:p>
            <a:pPr lvl="1" defTabSz="914400" fontAlgn="base">
              <a:lnSpc>
                <a:spcPct val="80000"/>
              </a:lnSpc>
              <a:spcBef>
                <a:spcPct val="20000"/>
              </a:spcBef>
              <a:spcAft>
                <a:spcPct val="0"/>
              </a:spcAft>
              <a:buClr>
                <a:srgbClr val="002060"/>
              </a:buClr>
              <a:buSzPct val="60000"/>
            </a:pPr>
            <a:endParaRPr lang="en-US" altLang="en-US" sz="2400" dirty="0">
              <a:solidFill>
                <a:prstClr val="black"/>
              </a:solidFill>
            </a:endParaRPr>
          </a:p>
          <a:p>
            <a:pPr marL="342900" lvl="0" indent="-342900" defTabSz="914400" fontAlgn="base">
              <a:lnSpc>
                <a:spcPct val="80000"/>
              </a:lnSpc>
              <a:spcBef>
                <a:spcPct val="20000"/>
              </a:spcBef>
              <a:spcAft>
                <a:spcPct val="0"/>
              </a:spcAft>
              <a:buClr>
                <a:srgbClr val="002060"/>
              </a:buClr>
              <a:buSzPct val="60000"/>
              <a:buFont typeface="Wingdings" panose="05000000000000000000" pitchFamily="2" charset="2"/>
              <a:buChar char="n"/>
            </a:pPr>
            <a:endParaRPr lang="en-US" altLang="en-US" sz="2400" dirty="0">
              <a:solidFill>
                <a:prstClr val="black"/>
              </a:solidFill>
            </a:endParaRPr>
          </a:p>
          <a:p>
            <a:pPr lvl="0" defTabSz="914400" fontAlgn="base">
              <a:lnSpc>
                <a:spcPct val="80000"/>
              </a:lnSpc>
              <a:spcBef>
                <a:spcPct val="20000"/>
              </a:spcBef>
              <a:spcAft>
                <a:spcPct val="0"/>
              </a:spcAft>
              <a:buClr>
                <a:srgbClr val="002060"/>
              </a:buClr>
              <a:buSzPct val="60000"/>
            </a:pPr>
            <a:endParaRPr lang="en-US" altLang="en-US" sz="2000" dirty="0">
              <a:solidFill>
                <a:prstClr val="black"/>
              </a:solidFill>
            </a:endParaRPr>
          </a:p>
        </p:txBody>
      </p:sp>
      <p:sp>
        <p:nvSpPr>
          <p:cNvPr id="3" name="TextBox 2"/>
          <p:cNvSpPr txBox="1"/>
          <p:nvPr/>
        </p:nvSpPr>
        <p:spPr>
          <a:xfrm>
            <a:off x="7461768" y="1890182"/>
            <a:ext cx="4165081" cy="1815882"/>
          </a:xfrm>
          <a:prstGeom prst="rect">
            <a:avLst/>
          </a:prstGeom>
          <a:gradFill flip="none" rotWithShape="1">
            <a:gsLst>
              <a:gs pos="0">
                <a:srgbClr val="0076C0">
                  <a:shade val="30000"/>
                  <a:satMod val="115000"/>
                </a:srgbClr>
              </a:gs>
              <a:gs pos="50000">
                <a:srgbClr val="0076C0">
                  <a:shade val="67500"/>
                  <a:satMod val="115000"/>
                </a:srgbClr>
              </a:gs>
              <a:gs pos="100000">
                <a:srgbClr val="0076C0">
                  <a:shade val="100000"/>
                  <a:satMod val="115000"/>
                </a:srgbClr>
              </a:gs>
            </a:gsLst>
            <a:path path="circle">
              <a:fillToRect r="100000" b="100000"/>
            </a:path>
            <a:tileRect l="-100000" t="-10000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a:t>Contact Information</a:t>
            </a:r>
          </a:p>
          <a:p>
            <a:r>
              <a:rPr lang="en-US" sz="2800" dirty="0"/>
              <a:t>Web: EAA###.org</a:t>
            </a:r>
          </a:p>
          <a:p>
            <a:r>
              <a:rPr lang="en-US" sz="2800" dirty="0"/>
              <a:t>Phone: 123-456-7890</a:t>
            </a:r>
          </a:p>
          <a:p>
            <a:r>
              <a:rPr lang="en-US" sz="2800" dirty="0"/>
              <a:t>Email: EAA###@gmail.com</a:t>
            </a:r>
          </a:p>
        </p:txBody>
      </p:sp>
      <p:sp>
        <p:nvSpPr>
          <p:cNvPr id="8" name="Rectangle 7"/>
          <p:cNvSpPr/>
          <p:nvPr/>
        </p:nvSpPr>
        <p:spPr>
          <a:xfrm>
            <a:off x="7549403" y="4215884"/>
            <a:ext cx="3989810" cy="523220"/>
          </a:xfrm>
          <a:prstGeom prst="rect">
            <a:avLst/>
          </a:prstGeom>
        </p:spPr>
        <p:txBody>
          <a:bodyPr wrap="none">
            <a:spAutoFit/>
          </a:bodyPr>
          <a:lstStyle/>
          <a:p>
            <a:r>
              <a:rPr lang="en-US" sz="2800" b="1" u="sng" dirty="0"/>
              <a:t>Thank you for attending!!</a:t>
            </a:r>
          </a:p>
        </p:txBody>
      </p:sp>
    </p:spTree>
    <p:extLst>
      <p:ext uri="{BB962C8B-B14F-4D97-AF65-F5344CB8AC3E}">
        <p14:creationId xmlns:p14="http://schemas.microsoft.com/office/powerpoint/2010/main" val="1507595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sp>
        <p:nvSpPr>
          <p:cNvPr id="8" name="Title 7"/>
          <p:cNvSpPr>
            <a:spLocks noGrp="1"/>
          </p:cNvSpPr>
          <p:nvPr>
            <p:ph type="ctrTitle"/>
          </p:nvPr>
        </p:nvSpPr>
        <p:spPr>
          <a:xfrm>
            <a:off x="1361950" y="44549"/>
            <a:ext cx="9317182" cy="1470025"/>
          </a:xfrm>
        </p:spPr>
        <p:txBody>
          <a:bodyPr/>
          <a:lstStyle/>
          <a:p>
            <a:r>
              <a:rPr lang="en-US" b="1" dirty="0"/>
              <a:t>About the Young Eagles Program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6" name="Subtitle 5"/>
          <p:cNvSpPr>
            <a:spLocks noGrp="1"/>
          </p:cNvSpPr>
          <p:nvPr>
            <p:ph type="subTitle" idx="1"/>
          </p:nvPr>
        </p:nvSpPr>
        <p:spPr>
          <a:xfrm>
            <a:off x="1060256" y="1312765"/>
            <a:ext cx="9920570" cy="4570150"/>
          </a:xfrm>
        </p:spPr>
        <p:txBody>
          <a:bodyPr>
            <a:normAutofit/>
          </a:bodyPr>
          <a:lstStyle/>
          <a:p>
            <a:pPr marL="342900" indent="-342900" algn="l" defTabSz="914400" fontAlgn="base">
              <a:lnSpc>
                <a:spcPct val="90000"/>
              </a:lnSpc>
              <a:spcAft>
                <a:spcPct val="0"/>
              </a:spcAft>
              <a:buClr>
                <a:srgbClr val="002060"/>
              </a:buClr>
              <a:buSzPct val="60000"/>
              <a:buFont typeface="Wingdings" panose="05000000000000000000" pitchFamily="2" charset="2"/>
              <a:buChar char="n"/>
            </a:pPr>
            <a:r>
              <a:rPr lang="en-US" altLang="en-US" sz="1900" dirty="0">
                <a:solidFill>
                  <a:prstClr val="black"/>
                </a:solidFill>
              </a:rPr>
              <a:t>Launched in 1992 by EAA, the Experimental Aircraft Association, based in Oshkosh Wisconsin. </a:t>
            </a:r>
          </a:p>
          <a:p>
            <a:pPr marL="342900" indent="-342900" algn="l" defTabSz="914400" fontAlgn="base">
              <a:lnSpc>
                <a:spcPct val="90000"/>
              </a:lnSpc>
              <a:spcAft>
                <a:spcPct val="0"/>
              </a:spcAft>
              <a:buClr>
                <a:srgbClr val="002060"/>
              </a:buClr>
              <a:buSzPct val="60000"/>
              <a:buFont typeface="Wingdings" panose="05000000000000000000" pitchFamily="2" charset="2"/>
              <a:buChar char="n"/>
            </a:pPr>
            <a:endParaRPr lang="en-US" altLang="en-US" sz="1900" dirty="0">
              <a:solidFill>
                <a:prstClr val="black"/>
              </a:solidFill>
            </a:endParaRPr>
          </a:p>
          <a:p>
            <a:pPr marL="342900" indent="-342900" algn="l" defTabSz="914400" fontAlgn="base">
              <a:lnSpc>
                <a:spcPct val="90000"/>
              </a:lnSpc>
              <a:spcAft>
                <a:spcPct val="0"/>
              </a:spcAft>
              <a:buClr>
                <a:srgbClr val="002060"/>
              </a:buClr>
              <a:buSzPct val="60000"/>
              <a:buFont typeface="Wingdings" panose="05000000000000000000" pitchFamily="2" charset="2"/>
              <a:buChar char="n"/>
            </a:pPr>
            <a:r>
              <a:rPr lang="en-US" altLang="en-US" sz="1900" dirty="0">
                <a:solidFill>
                  <a:prstClr val="black"/>
                </a:solidFill>
              </a:rPr>
              <a:t>Our mission is to provide a meaningful flight experience – free of charge – in a general aviation aircraft for young people ages of 8 and 17.</a:t>
            </a:r>
          </a:p>
          <a:p>
            <a:pPr marL="342900" indent="-342900" algn="l" defTabSz="914400" fontAlgn="base">
              <a:lnSpc>
                <a:spcPct val="90000"/>
              </a:lnSpc>
              <a:spcAft>
                <a:spcPct val="0"/>
              </a:spcAft>
              <a:buClr>
                <a:srgbClr val="002060"/>
              </a:buClr>
              <a:buSzPct val="60000"/>
              <a:buFont typeface="Wingdings" panose="05000000000000000000" pitchFamily="2" charset="2"/>
              <a:buChar char="n"/>
            </a:pPr>
            <a:endParaRPr lang="en-US" altLang="en-US" sz="1900" dirty="0">
              <a:solidFill>
                <a:prstClr val="black"/>
              </a:solidFill>
            </a:endParaRPr>
          </a:p>
          <a:p>
            <a:pPr marL="342900" indent="-342900" algn="l" defTabSz="914400" fontAlgn="base">
              <a:lnSpc>
                <a:spcPct val="90000"/>
              </a:lnSpc>
              <a:spcAft>
                <a:spcPct val="0"/>
              </a:spcAft>
              <a:buClr>
                <a:srgbClr val="002060"/>
              </a:buClr>
              <a:buSzPct val="60000"/>
              <a:buFont typeface="Wingdings" panose="05000000000000000000" pitchFamily="2" charset="2"/>
              <a:buChar char="n"/>
            </a:pPr>
            <a:r>
              <a:rPr lang="en-US" altLang="en-US" sz="1900" dirty="0">
                <a:solidFill>
                  <a:prstClr val="black"/>
                </a:solidFill>
              </a:rPr>
              <a:t>More than 2.3 million Young Eagles have flown under the auspices of the program. </a:t>
            </a:r>
          </a:p>
          <a:p>
            <a:pPr marL="800100" lvl="1" indent="-342900" algn="l" defTabSz="914400" fontAlgn="base">
              <a:lnSpc>
                <a:spcPct val="90000"/>
              </a:lnSpc>
              <a:spcAft>
                <a:spcPct val="0"/>
              </a:spcAft>
              <a:buClr>
                <a:srgbClr val="002060"/>
              </a:buClr>
              <a:buSzPct val="60000"/>
              <a:buFont typeface="Wingdings" panose="05000000000000000000" pitchFamily="2" charset="2"/>
              <a:buChar char="n"/>
            </a:pPr>
            <a:r>
              <a:rPr lang="en-US" altLang="en-US" sz="1600" dirty="0">
                <a:solidFill>
                  <a:prstClr val="black"/>
                </a:solidFill>
              </a:rPr>
              <a:t>More than 50,000 EAA member volunteer pilots. </a:t>
            </a:r>
          </a:p>
          <a:p>
            <a:pPr marL="800100" lvl="1" indent="-342900" algn="l" defTabSz="914400" fontAlgn="base">
              <a:lnSpc>
                <a:spcPct val="90000"/>
              </a:lnSpc>
              <a:spcAft>
                <a:spcPct val="0"/>
              </a:spcAft>
              <a:buClr>
                <a:srgbClr val="002060"/>
              </a:buClr>
              <a:buSzPct val="60000"/>
              <a:buFont typeface="Wingdings" panose="05000000000000000000" pitchFamily="2" charset="2"/>
              <a:buChar char="n"/>
            </a:pPr>
            <a:r>
              <a:rPr lang="en-US" altLang="en-US" sz="1600" dirty="0">
                <a:solidFill>
                  <a:prstClr val="black"/>
                </a:solidFill>
              </a:rPr>
              <a:t>More than 40,000 ground support volunteers.</a:t>
            </a:r>
            <a:br>
              <a:rPr lang="en-US" altLang="en-US" sz="1500" dirty="0">
                <a:solidFill>
                  <a:prstClr val="black"/>
                </a:solidFill>
              </a:rPr>
            </a:br>
            <a:endParaRPr lang="en-US" altLang="en-US" sz="1500" dirty="0">
              <a:solidFill>
                <a:prstClr val="black"/>
              </a:solidFill>
            </a:endParaRPr>
          </a:p>
          <a:p>
            <a:pPr marL="342900" indent="-342900" algn="l" defTabSz="914400" fontAlgn="base">
              <a:lnSpc>
                <a:spcPct val="90000"/>
              </a:lnSpc>
              <a:spcAft>
                <a:spcPct val="0"/>
              </a:spcAft>
              <a:buClr>
                <a:srgbClr val="002060"/>
              </a:buClr>
              <a:buSzPct val="60000"/>
              <a:buFont typeface="Wingdings" panose="05000000000000000000" pitchFamily="2" charset="2"/>
              <a:buChar char="n"/>
            </a:pPr>
            <a:r>
              <a:rPr lang="en-US" altLang="en-US" sz="1900" dirty="0">
                <a:solidFill>
                  <a:prstClr val="black"/>
                </a:solidFill>
              </a:rPr>
              <a:t>Young Eagle flights have been conducted in every state in America; each province in Canada; and in more than 90 other countries. </a:t>
            </a:r>
          </a:p>
          <a:p>
            <a:pPr marL="342900" indent="-342900" algn="l" defTabSz="914400" fontAlgn="base">
              <a:lnSpc>
                <a:spcPct val="90000"/>
              </a:lnSpc>
              <a:spcAft>
                <a:spcPct val="0"/>
              </a:spcAft>
              <a:buClr>
                <a:srgbClr val="002060"/>
              </a:buClr>
              <a:buSzPct val="60000"/>
              <a:buFont typeface="Wingdings" panose="05000000000000000000" pitchFamily="2" charset="2"/>
              <a:buChar char="n"/>
            </a:pPr>
            <a:endParaRPr lang="en-US" altLang="en-US" sz="1900" dirty="0">
              <a:solidFill>
                <a:prstClr val="black"/>
              </a:solidFill>
            </a:endParaRPr>
          </a:p>
          <a:p>
            <a:pPr marL="342900" indent="-342900" algn="l" defTabSz="914400" fontAlgn="base">
              <a:lnSpc>
                <a:spcPct val="90000"/>
              </a:lnSpc>
              <a:spcAft>
                <a:spcPct val="0"/>
              </a:spcAft>
              <a:buClr>
                <a:srgbClr val="002060"/>
              </a:buClr>
              <a:buSzPct val="60000"/>
              <a:buFont typeface="Wingdings" panose="05000000000000000000" pitchFamily="2" charset="2"/>
              <a:buChar char="n"/>
            </a:pPr>
            <a:r>
              <a:rPr lang="en-US" altLang="en-US" sz="1900" dirty="0">
                <a:solidFill>
                  <a:prstClr val="black"/>
                </a:solidFill>
              </a:rPr>
              <a:t>The flights have been safely conducted in nearly every type of general aviation aircraft, from light planes to business jets, and everything in between! </a:t>
            </a:r>
            <a:br>
              <a:rPr lang="en-US" altLang="en-US" sz="1900" dirty="0">
                <a:solidFill>
                  <a:prstClr val="black"/>
                </a:solidFill>
              </a:rPr>
            </a:br>
            <a:endParaRPr lang="en-US" dirty="0"/>
          </a:p>
        </p:txBody>
      </p:sp>
      <p:sp>
        <p:nvSpPr>
          <p:cNvPr id="3" name="TextBox 2"/>
          <p:cNvSpPr txBox="1"/>
          <p:nvPr/>
        </p:nvSpPr>
        <p:spPr>
          <a:xfrm>
            <a:off x="2417885" y="158261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70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sp>
        <p:nvSpPr>
          <p:cNvPr id="8" name="Title 7"/>
          <p:cNvSpPr>
            <a:spLocks noGrp="1"/>
          </p:cNvSpPr>
          <p:nvPr>
            <p:ph type="ctrTitle"/>
          </p:nvPr>
        </p:nvSpPr>
        <p:spPr>
          <a:xfrm>
            <a:off x="1361950" y="44549"/>
            <a:ext cx="9317182" cy="1470025"/>
          </a:xfrm>
        </p:spPr>
        <p:txBody>
          <a:bodyPr/>
          <a:lstStyle/>
          <a:p>
            <a:r>
              <a:rPr lang="en-US" b="1" dirty="0"/>
              <a:t>Young Eagles Pilots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6" name="Subtitle 5"/>
          <p:cNvSpPr>
            <a:spLocks noGrp="1"/>
          </p:cNvSpPr>
          <p:nvPr>
            <p:ph type="subTitle" idx="1"/>
          </p:nvPr>
        </p:nvSpPr>
        <p:spPr>
          <a:xfrm>
            <a:off x="629212" y="1721056"/>
            <a:ext cx="6705038" cy="3483990"/>
          </a:xfrm>
        </p:spPr>
        <p:txBody>
          <a:bodyPr>
            <a:normAutofit/>
          </a:bodyPr>
          <a:lstStyle/>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800" dirty="0">
                <a:solidFill>
                  <a:prstClr val="black"/>
                </a:solidFill>
              </a:rPr>
              <a:t>The pilots are local members of EAA, who are </a:t>
            </a:r>
            <a:r>
              <a:rPr lang="en-US" altLang="en-US" sz="1800" b="1" dirty="0">
                <a:solidFill>
                  <a:prstClr val="black"/>
                </a:solidFill>
              </a:rPr>
              <a:t>volunteering</a:t>
            </a:r>
            <a:r>
              <a:rPr lang="en-US" altLang="en-US" sz="1800" dirty="0">
                <a:solidFill>
                  <a:prstClr val="black"/>
                </a:solidFill>
              </a:rPr>
              <a:t> their time and aircraft to make your child’s flight possible. </a:t>
            </a: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endParaRPr lang="en-US" altLang="en-US" sz="1800" dirty="0">
              <a:solidFill>
                <a:prstClr val="black"/>
              </a:solidFill>
            </a:endParaRP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800" dirty="0">
                <a:solidFill>
                  <a:prstClr val="black"/>
                </a:solidFill>
              </a:rPr>
              <a:t>Each pilot is licensed by the Federal Aviation Administration (FAA) and all aircraft are likewise certified by the FAA. </a:t>
            </a: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endParaRPr lang="en-US" altLang="en-US" sz="1800" dirty="0">
              <a:solidFill>
                <a:prstClr val="black"/>
              </a:solidFill>
            </a:endParaRP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800" dirty="0">
                <a:solidFill>
                  <a:prstClr val="black"/>
                </a:solidFill>
              </a:rPr>
              <a:t>The flights will be conducted according to federal regulations. No aerobatic maneuvers will be performed.</a:t>
            </a: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endParaRPr lang="en-US" altLang="en-US" sz="1800" dirty="0">
              <a:solidFill>
                <a:prstClr val="black"/>
              </a:solidFill>
            </a:endParaRP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800" dirty="0">
                <a:solidFill>
                  <a:prstClr val="black"/>
                </a:solidFill>
              </a:rPr>
              <a:t>Each pilot is vetted via EAA’s Youth Protection Training and Background Check program.</a:t>
            </a:r>
            <a:br>
              <a:rPr lang="en-US" altLang="en-US" sz="1800" dirty="0">
                <a:ln w="0"/>
                <a:solidFill>
                  <a:schemeClr val="tx1"/>
                </a:solidFill>
                <a:effectLst>
                  <a:outerShdw blurRad="38100" dist="19050" dir="2700000" algn="tl" rotWithShape="0">
                    <a:schemeClr val="dk1">
                      <a:alpha val="40000"/>
                    </a:schemeClr>
                  </a:outerShdw>
                </a:effectLst>
                <a:cs typeface="Arial"/>
              </a:rPr>
            </a:br>
            <a:endParaRPr lang="en-US" altLang="en-US" sz="1800" dirty="0">
              <a:ln w="0"/>
              <a:solidFill>
                <a:schemeClr val="tx1"/>
              </a:solidFill>
              <a:effectLst>
                <a:outerShdw blurRad="38100" dist="19050" dir="2700000" algn="tl" rotWithShape="0">
                  <a:schemeClr val="dk1">
                    <a:alpha val="40000"/>
                  </a:schemeClr>
                </a:outerShdw>
              </a:effectLst>
              <a:cs typeface="Arial"/>
            </a:endParaRP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731" y="1514574"/>
            <a:ext cx="3863055" cy="3894992"/>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val="340599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sp>
        <p:nvSpPr>
          <p:cNvPr id="8" name="Title 7"/>
          <p:cNvSpPr>
            <a:spLocks noGrp="1"/>
          </p:cNvSpPr>
          <p:nvPr>
            <p:ph type="ctrTitle"/>
          </p:nvPr>
        </p:nvSpPr>
        <p:spPr>
          <a:xfrm>
            <a:off x="1361950" y="44549"/>
            <a:ext cx="9317182" cy="1470025"/>
          </a:xfrm>
        </p:spPr>
        <p:txBody>
          <a:bodyPr/>
          <a:lstStyle/>
          <a:p>
            <a:r>
              <a:rPr lang="en-US" b="1" dirty="0"/>
              <a:t>What will the flight be like?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6" name="Subtitle 5"/>
          <p:cNvSpPr>
            <a:spLocks noGrp="1"/>
          </p:cNvSpPr>
          <p:nvPr>
            <p:ph type="subTitle" idx="1"/>
          </p:nvPr>
        </p:nvSpPr>
        <p:spPr>
          <a:xfrm>
            <a:off x="629212" y="1518950"/>
            <a:ext cx="7195942" cy="4426344"/>
          </a:xfrm>
        </p:spPr>
        <p:txBody>
          <a:bodyPr>
            <a:normAutofit lnSpcReduction="10000"/>
          </a:bodyPr>
          <a:lstStyle/>
          <a:p>
            <a:pPr marL="34290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800" dirty="0">
                <a:solidFill>
                  <a:prstClr val="black"/>
                </a:solidFill>
              </a:rPr>
              <a:t>The </a:t>
            </a:r>
            <a:r>
              <a:rPr lang="en-US" altLang="en-US" sz="1800">
                <a:solidFill>
                  <a:prstClr val="black"/>
                </a:solidFill>
              </a:rPr>
              <a:t>pilot complete a "walk around" </a:t>
            </a:r>
            <a:r>
              <a:rPr lang="en-US" altLang="en-US" sz="1800" dirty="0">
                <a:solidFill>
                  <a:prstClr val="black"/>
                </a:solidFill>
              </a:rPr>
              <a:t>preflight inspection of the airplane </a:t>
            </a:r>
            <a:r>
              <a:rPr lang="en-US" altLang="en-US" sz="1800">
                <a:solidFill>
                  <a:prstClr val="black"/>
                </a:solidFill>
              </a:rPr>
              <a:t>and identify the </a:t>
            </a:r>
            <a:r>
              <a:rPr lang="en-US" altLang="en-US" sz="1800" dirty="0">
                <a:solidFill>
                  <a:prstClr val="black"/>
                </a:solidFill>
              </a:rPr>
              <a:t>parts that control the airplane. </a:t>
            </a:r>
          </a:p>
          <a:p>
            <a:pPr marL="342900" indent="-342900" algn="l" defTabSz="914400" fontAlgn="base">
              <a:lnSpc>
                <a:spcPct val="80000"/>
              </a:lnSpc>
              <a:spcAft>
                <a:spcPct val="0"/>
              </a:spcAft>
              <a:buClr>
                <a:srgbClr val="002060"/>
              </a:buClr>
              <a:buSzPct val="60000"/>
              <a:buFont typeface="Wingdings" panose="05000000000000000000" pitchFamily="2" charset="2"/>
              <a:buChar char="n"/>
            </a:pPr>
            <a:endParaRPr lang="en-US" altLang="en-US" sz="1800" dirty="0">
              <a:solidFill>
                <a:prstClr val="black"/>
              </a:solidFill>
            </a:endParaRPr>
          </a:p>
          <a:p>
            <a:pPr marL="34290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800" dirty="0">
                <a:solidFill>
                  <a:prstClr val="black"/>
                </a:solidFill>
              </a:rPr>
              <a:t>The </a:t>
            </a:r>
            <a:r>
              <a:rPr lang="en-US" altLang="en-US" sz="1800">
                <a:solidFill>
                  <a:prstClr val="black"/>
                </a:solidFill>
              </a:rPr>
              <a:t>pilot instruct your </a:t>
            </a:r>
            <a:r>
              <a:rPr lang="en-US" altLang="en-US" sz="1800" dirty="0">
                <a:solidFill>
                  <a:prstClr val="black"/>
                </a:solidFill>
              </a:rPr>
              <a:t>child on how to enter the aircraft </a:t>
            </a:r>
            <a:r>
              <a:rPr lang="en-US" altLang="en-US" sz="1800">
                <a:solidFill>
                  <a:prstClr val="black"/>
                </a:solidFill>
              </a:rPr>
              <a:t>and </a:t>
            </a:r>
            <a:r>
              <a:rPr lang="en-US" altLang="en-US" sz="1800" dirty="0">
                <a:solidFill>
                  <a:prstClr val="black"/>
                </a:solidFill>
              </a:rPr>
              <a:t>buckle</a:t>
            </a:r>
            <a:r>
              <a:rPr lang="en-US" altLang="en-US" sz="1800">
                <a:solidFill>
                  <a:prstClr val="black"/>
                </a:solidFill>
              </a:rPr>
              <a:t> their child's </a:t>
            </a:r>
            <a:r>
              <a:rPr lang="en-US" altLang="en-US" sz="1800" dirty="0">
                <a:solidFill>
                  <a:prstClr val="black"/>
                </a:solidFill>
              </a:rPr>
              <a:t>seat belt. The pilot may assist with these tasks.</a:t>
            </a:r>
          </a:p>
          <a:p>
            <a:pPr algn="l" defTabSz="914400" fontAlgn="base">
              <a:lnSpc>
                <a:spcPct val="80000"/>
              </a:lnSpc>
              <a:spcAft>
                <a:spcPct val="0"/>
              </a:spcAft>
              <a:buClr>
                <a:srgbClr val="002060"/>
              </a:buClr>
              <a:buSzPct val="60000"/>
            </a:pPr>
            <a:endParaRPr lang="en-US" altLang="en-US" sz="1800" dirty="0">
              <a:solidFill>
                <a:prstClr val="black"/>
              </a:solidFill>
            </a:endParaRPr>
          </a:p>
          <a:p>
            <a:pPr marL="34290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800" dirty="0">
                <a:solidFill>
                  <a:prstClr val="black"/>
                </a:solidFill>
              </a:rPr>
              <a:t>Once in the air, your child will see the world below in a new and exciting way. They will experience the wonderful freedom of flight that many people only dream about. </a:t>
            </a:r>
          </a:p>
          <a:p>
            <a:pPr marL="342900" indent="-342900" algn="l" defTabSz="914400" fontAlgn="base">
              <a:lnSpc>
                <a:spcPct val="80000"/>
              </a:lnSpc>
              <a:spcAft>
                <a:spcPct val="0"/>
              </a:spcAft>
              <a:buClr>
                <a:srgbClr val="002060"/>
              </a:buClr>
              <a:buSzPct val="60000"/>
              <a:buFont typeface="Wingdings" panose="05000000000000000000" pitchFamily="2" charset="2"/>
              <a:buChar char="n"/>
            </a:pPr>
            <a:endParaRPr lang="en-US" altLang="en-US" sz="1800" dirty="0">
              <a:solidFill>
                <a:prstClr val="black"/>
              </a:solidFill>
            </a:endParaRPr>
          </a:p>
          <a:p>
            <a:pPr marL="34290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800" dirty="0">
                <a:solidFill>
                  <a:prstClr val="black"/>
                </a:solidFill>
              </a:rPr>
              <a:t>The flight will last about 15 – 20 minutes, depending on a number of factors.</a:t>
            </a:r>
          </a:p>
          <a:p>
            <a:pPr marL="342900" indent="-342900" algn="l" defTabSz="914400" fontAlgn="base">
              <a:lnSpc>
                <a:spcPct val="80000"/>
              </a:lnSpc>
              <a:spcAft>
                <a:spcPct val="0"/>
              </a:spcAft>
              <a:buClr>
                <a:srgbClr val="002060"/>
              </a:buClr>
              <a:buSzPct val="60000"/>
              <a:buFont typeface="Wingdings" panose="05000000000000000000" pitchFamily="2" charset="2"/>
              <a:buChar char="n"/>
            </a:pPr>
            <a:endParaRPr lang="en-US" altLang="en-US" sz="1800" dirty="0">
              <a:solidFill>
                <a:prstClr val="black"/>
              </a:solidFill>
            </a:endParaRPr>
          </a:p>
          <a:p>
            <a:pPr marL="34290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800" dirty="0">
                <a:solidFill>
                  <a:prstClr val="black"/>
                </a:solidFill>
              </a:rPr>
              <a:t>Following the flight, there will be additional time for photos </a:t>
            </a:r>
            <a:r>
              <a:rPr lang="en-US" altLang="en-US" sz="1800">
                <a:solidFill>
                  <a:prstClr val="black"/>
                </a:solidFill>
              </a:rPr>
              <a:t>and Q&amp;A</a:t>
            </a:r>
            <a:endParaRPr lang="en-US" altLang="en-US" sz="1800" dirty="0">
              <a:solidFill>
                <a:prstClr val="black"/>
              </a:solidFill>
            </a:endParaRPr>
          </a:p>
          <a:p>
            <a:pPr marL="342900" indent="-342900" algn="l" defTabSz="914400" fontAlgn="base">
              <a:lnSpc>
                <a:spcPct val="80000"/>
              </a:lnSpc>
              <a:spcAft>
                <a:spcPct val="0"/>
              </a:spcAft>
              <a:buClr>
                <a:srgbClr val="002060"/>
              </a:buClr>
              <a:buSzPct val="60000"/>
              <a:buFont typeface="Wingdings" panose="05000000000000000000" pitchFamily="2" charset="2"/>
              <a:buChar char="n"/>
            </a:pPr>
            <a:endParaRPr lang="en-US" altLang="en-US" sz="1800" dirty="0">
              <a:ln w="0"/>
              <a:solidFill>
                <a:prstClr val="black"/>
              </a:solidFill>
              <a:effectLst>
                <a:outerShdw blurRad="38100" dist="19050" dir="2700000" algn="tl" rotWithShape="0">
                  <a:schemeClr val="dk1">
                    <a:alpha val="40000"/>
                  </a:schemeClr>
                </a:outerShdw>
              </a:effectLst>
              <a:cs typeface="Arial"/>
            </a:endParaRPr>
          </a:p>
          <a:p>
            <a:pPr marL="34290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1800" b="1" dirty="0">
                <a:solidFill>
                  <a:prstClr val="black"/>
                </a:solidFill>
              </a:rPr>
              <a:t>Please listen to all pilot instructions (what not to touch, when to be quiet, etc.)</a:t>
            </a:r>
            <a:br>
              <a:rPr lang="en-US" altLang="en-US" sz="1800" dirty="0">
                <a:ln w="0"/>
                <a:solidFill>
                  <a:schemeClr val="tx1"/>
                </a:solidFill>
                <a:effectLst>
                  <a:outerShdw blurRad="38100" dist="19050" dir="2700000" algn="tl" rotWithShape="0">
                    <a:schemeClr val="dk1">
                      <a:alpha val="40000"/>
                    </a:schemeClr>
                  </a:outerShdw>
                </a:effectLst>
                <a:cs typeface="Arial"/>
              </a:rPr>
            </a:br>
            <a:endParaRPr lang="en-US" altLang="en-US" sz="1800" dirty="0">
              <a:ln w="0"/>
              <a:solidFill>
                <a:schemeClr val="tx1"/>
              </a:solidFill>
              <a:effectLst>
                <a:outerShdw blurRad="38100" dist="19050" dir="2700000" algn="tl" rotWithShape="0">
                  <a:schemeClr val="dk1">
                    <a:alpha val="40000"/>
                  </a:schemeClr>
                </a:outerShdw>
              </a:effectLst>
              <a:cs typeface="Arial"/>
            </a:endParaRPr>
          </a:p>
          <a:p>
            <a:endParaRPr lang="en-US" dirty="0"/>
          </a:p>
        </p:txBody>
      </p:sp>
      <p:pic>
        <p:nvPicPr>
          <p:cNvPr id="11" name="Picture 10"/>
          <p:cNvPicPr>
            <a:picLocks noChangeAspect="1"/>
          </p:cNvPicPr>
          <p:nvPr/>
        </p:nvPicPr>
        <p:blipFill>
          <a:blip r:embed="rId3"/>
          <a:stretch>
            <a:fillRect/>
          </a:stretch>
        </p:blipFill>
        <p:spPr>
          <a:xfrm>
            <a:off x="8472696" y="1266856"/>
            <a:ext cx="3267739" cy="4499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0" lon="10800000" rev="0"/>
            </a:camera>
            <a:lightRig rig="threePt" dir="t"/>
          </a:scene3d>
        </p:spPr>
      </p:pic>
    </p:spTree>
    <p:extLst>
      <p:ext uri="{BB962C8B-B14F-4D97-AF65-F5344CB8AC3E}">
        <p14:creationId xmlns:p14="http://schemas.microsoft.com/office/powerpoint/2010/main" val="422343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3" name="Subtitle 2"/>
          <p:cNvSpPr>
            <a:spLocks noGrp="1"/>
          </p:cNvSpPr>
          <p:nvPr>
            <p:ph type="subTitle" idx="1"/>
          </p:nvPr>
        </p:nvSpPr>
        <p:spPr/>
        <p:txBody>
          <a:bodyPr/>
          <a:lstStyle/>
          <a:p>
            <a:endParaRPr lang="en-US" dirty="0"/>
          </a:p>
        </p:txBody>
      </p:sp>
      <p:pic>
        <p:nvPicPr>
          <p:cNvPr id="9" name="Picture 8"/>
          <p:cNvPicPr>
            <a:picLocks noChangeAspect="1"/>
          </p:cNvPicPr>
          <p:nvPr/>
        </p:nvPicPr>
        <p:blipFill rotWithShape="1">
          <a:blip r:embed="rId3"/>
          <a:srcRect t="3260" b="5075"/>
          <a:stretch/>
        </p:blipFill>
        <p:spPr>
          <a:xfrm>
            <a:off x="1060953" y="2399"/>
            <a:ext cx="10043732" cy="6855601"/>
          </a:xfrm>
          <a:prstGeom prst="rect">
            <a:avLst/>
          </a:prstGeom>
        </p:spPr>
      </p:pic>
    </p:spTree>
    <p:extLst>
      <p:ext uri="{BB962C8B-B14F-4D97-AF65-F5344CB8AC3E}">
        <p14:creationId xmlns:p14="http://schemas.microsoft.com/office/powerpoint/2010/main" val="185500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sp>
        <p:nvSpPr>
          <p:cNvPr id="8" name="Title 7"/>
          <p:cNvSpPr>
            <a:spLocks noGrp="1"/>
          </p:cNvSpPr>
          <p:nvPr>
            <p:ph type="ctrTitle"/>
          </p:nvPr>
        </p:nvSpPr>
        <p:spPr>
          <a:xfrm>
            <a:off x="1361950" y="44549"/>
            <a:ext cx="9317182" cy="1470025"/>
          </a:xfrm>
        </p:spPr>
        <p:txBody>
          <a:bodyPr/>
          <a:lstStyle/>
          <a:p>
            <a:r>
              <a:rPr lang="en-US" b="1" dirty="0">
                <a:solidFill>
                  <a:prstClr val="black"/>
                </a:solidFill>
              </a:rPr>
              <a:t>Four Forces of Flight</a:t>
            </a:r>
            <a:br>
              <a:rPr lang="en-US" b="1" dirty="0">
                <a:solidFill>
                  <a:prstClr val="black"/>
                </a:solidFill>
              </a:rPr>
            </a:br>
            <a:r>
              <a:rPr lang="en-US" sz="3600" b="1" dirty="0"/>
              <a:t>What makes an airplane fly?  </a:t>
            </a:r>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pic>
        <p:nvPicPr>
          <p:cNvPr id="3" name="Picture 2"/>
          <p:cNvPicPr>
            <a:picLocks noChangeAspect="1"/>
          </p:cNvPicPr>
          <p:nvPr/>
        </p:nvPicPr>
        <p:blipFill>
          <a:blip r:embed="rId4"/>
          <a:stretch>
            <a:fillRect/>
          </a:stretch>
        </p:blipFill>
        <p:spPr>
          <a:xfrm>
            <a:off x="3081292" y="1625722"/>
            <a:ext cx="5878498" cy="4715289"/>
          </a:xfrm>
          <a:prstGeom prst="ellipse">
            <a:avLst/>
          </a:prstGeom>
          <a:ln w="63500" cap="rnd">
            <a:solidFill>
              <a:srgbClr val="53BDEB"/>
            </a:solidFill>
          </a:ln>
          <a:effectLst>
            <a:outerShdw blurRad="381000" dist="292100" dir="5400000" sx="-80000" sy="-18000" rotWithShape="0">
              <a:srgbClr val="000000">
                <a:alpha val="22000"/>
              </a:srgbClr>
            </a:outerShdw>
          </a:effectLst>
          <a:scene3d>
            <a:camera prst="orthographicFront">
              <a:rot lat="0" lon="0" rev="21594000"/>
            </a:camera>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1422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sp>
        <p:nvSpPr>
          <p:cNvPr id="8" name="Title 7"/>
          <p:cNvSpPr>
            <a:spLocks noGrp="1"/>
          </p:cNvSpPr>
          <p:nvPr>
            <p:ph type="ctrTitle"/>
          </p:nvPr>
        </p:nvSpPr>
        <p:spPr>
          <a:xfrm>
            <a:off x="1361950" y="44549"/>
            <a:ext cx="9317182" cy="1470025"/>
          </a:xfrm>
        </p:spPr>
        <p:txBody>
          <a:bodyPr/>
          <a:lstStyle/>
          <a:p>
            <a:r>
              <a:rPr lang="en-US" b="1" dirty="0">
                <a:solidFill>
                  <a:prstClr val="black"/>
                </a:solidFill>
              </a:rPr>
              <a:t>Four Forces of Flight</a:t>
            </a:r>
            <a:br>
              <a:rPr lang="en-US" b="1" dirty="0">
                <a:solidFill>
                  <a:prstClr val="black"/>
                </a:solidFill>
              </a:rPr>
            </a:br>
            <a:r>
              <a:rPr lang="en-US" sz="3600" b="1" dirty="0"/>
              <a:t>What makes an airplane fly?  </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sp>
        <p:nvSpPr>
          <p:cNvPr id="6" name="Subtitle 5"/>
          <p:cNvSpPr>
            <a:spLocks noGrp="1"/>
          </p:cNvSpPr>
          <p:nvPr>
            <p:ph type="subTitle" idx="1"/>
          </p:nvPr>
        </p:nvSpPr>
        <p:spPr>
          <a:xfrm>
            <a:off x="435008" y="1709601"/>
            <a:ext cx="7013541" cy="4220075"/>
          </a:xfrm>
        </p:spPr>
        <p:txBody>
          <a:bodyPr>
            <a:normAutofit/>
          </a:bodyPr>
          <a:lstStyle/>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2000" b="1" dirty="0">
                <a:solidFill>
                  <a:prstClr val="black"/>
                </a:solidFill>
              </a:rPr>
              <a:t>Thrust - </a:t>
            </a:r>
            <a:r>
              <a:rPr lang="en-US" altLang="en-US" sz="2000" dirty="0">
                <a:solidFill>
                  <a:prstClr val="black"/>
                </a:solidFill>
              </a:rPr>
              <a:t>is a force that moves an aircraft. It is created with a propeller, jet engine, or rocket. Air is pulled in and then pushed out in an opposite direction. </a:t>
            </a:r>
            <a:br>
              <a:rPr lang="en-US" altLang="en-US" sz="2000" dirty="0">
                <a:solidFill>
                  <a:prstClr val="black"/>
                </a:solidFill>
              </a:rPr>
            </a:br>
            <a:endParaRPr lang="en-US" altLang="en-US" sz="2000" dirty="0">
              <a:solidFill>
                <a:prstClr val="black"/>
              </a:solidFill>
            </a:endParaRP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2000" b="1" dirty="0">
                <a:solidFill>
                  <a:prstClr val="black"/>
                </a:solidFill>
              </a:rPr>
              <a:t>Drag - </a:t>
            </a:r>
            <a:r>
              <a:rPr lang="en-US" altLang="en-US" sz="2000" dirty="0">
                <a:solidFill>
                  <a:prstClr val="black"/>
                </a:solidFill>
              </a:rPr>
              <a:t>is the force that acts opposite to the direction of motion. It tends to slow an object. Drag is caused by friction and differences in air pressure. An example is putting your hand out of a moving car window and feeling it pull back. </a:t>
            </a:r>
            <a:br>
              <a:rPr lang="en-US" altLang="en-US" sz="2000" dirty="0">
                <a:solidFill>
                  <a:prstClr val="black"/>
                </a:solidFill>
              </a:rPr>
            </a:br>
            <a:endParaRPr lang="en-US" altLang="en-US" sz="2000" dirty="0">
              <a:solidFill>
                <a:prstClr val="black"/>
              </a:solidFill>
            </a:endParaRP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2000" b="1" dirty="0">
                <a:solidFill>
                  <a:prstClr val="black"/>
                </a:solidFill>
              </a:rPr>
              <a:t>Weight </a:t>
            </a:r>
            <a:r>
              <a:rPr lang="en-US" altLang="en-US" sz="2000" dirty="0">
                <a:solidFill>
                  <a:prstClr val="black"/>
                </a:solidFill>
              </a:rPr>
              <a:t>- is the force caused by gravity. </a:t>
            </a:r>
            <a:br>
              <a:rPr lang="en-US" altLang="en-US" sz="2000" dirty="0">
                <a:solidFill>
                  <a:prstClr val="black"/>
                </a:solidFill>
              </a:rPr>
            </a:br>
            <a:endParaRPr lang="en-US" altLang="en-US" sz="2000" dirty="0">
              <a:solidFill>
                <a:prstClr val="black"/>
              </a:solidFill>
            </a:endParaRPr>
          </a:p>
          <a:p>
            <a:pPr marL="342900" lvl="0" indent="-342900" algn="l" defTabSz="914400" fontAlgn="base">
              <a:lnSpc>
                <a:spcPct val="80000"/>
              </a:lnSpc>
              <a:spcAft>
                <a:spcPct val="0"/>
              </a:spcAft>
              <a:buClr>
                <a:srgbClr val="002060"/>
              </a:buClr>
              <a:buSzPct val="60000"/>
              <a:buFont typeface="Wingdings" panose="05000000000000000000" pitchFamily="2" charset="2"/>
              <a:buChar char="n"/>
            </a:pPr>
            <a:r>
              <a:rPr lang="en-US" altLang="en-US" sz="2000" b="1" dirty="0">
                <a:solidFill>
                  <a:prstClr val="black"/>
                </a:solidFill>
              </a:rPr>
              <a:t>Lift - </a:t>
            </a:r>
            <a:r>
              <a:rPr lang="en-US" altLang="en-US" sz="2000" dirty="0">
                <a:solidFill>
                  <a:prstClr val="black"/>
                </a:solidFill>
              </a:rPr>
              <a:t>is the force that holds an airplane in the air. The wings create most of the lift used by airplanes. </a:t>
            </a:r>
            <a:br>
              <a:rPr lang="en-US" altLang="en-US" sz="2000" dirty="0">
                <a:ln w="0"/>
                <a:solidFill>
                  <a:schemeClr val="tx1"/>
                </a:solidFill>
                <a:effectLst>
                  <a:outerShdw blurRad="38100" dist="19050" dir="2700000" algn="tl" rotWithShape="0">
                    <a:schemeClr val="dk1">
                      <a:alpha val="40000"/>
                    </a:schemeClr>
                  </a:outerShdw>
                </a:effectLst>
                <a:cs typeface="Arial"/>
              </a:rPr>
            </a:br>
            <a:endParaRPr lang="en-US" altLang="en-US" sz="2000" dirty="0">
              <a:ln w="0"/>
              <a:solidFill>
                <a:schemeClr val="tx1"/>
              </a:solidFill>
              <a:effectLst>
                <a:outerShdw blurRad="38100" dist="19050" dir="2700000" algn="tl" rotWithShape="0">
                  <a:schemeClr val="dk1">
                    <a:alpha val="40000"/>
                  </a:schemeClr>
                </a:outerShdw>
              </a:effectLst>
              <a:cs typeface="Arial"/>
            </a:endParaRPr>
          </a:p>
          <a:p>
            <a:endParaRPr lang="en-US" dirty="0"/>
          </a:p>
        </p:txBody>
      </p:sp>
      <p:pic>
        <p:nvPicPr>
          <p:cNvPr id="3" name="Picture 2"/>
          <p:cNvPicPr>
            <a:picLocks noChangeAspect="1"/>
          </p:cNvPicPr>
          <p:nvPr/>
        </p:nvPicPr>
        <p:blipFill>
          <a:blip r:embed="rId3"/>
          <a:stretch>
            <a:fillRect/>
          </a:stretch>
        </p:blipFill>
        <p:spPr>
          <a:xfrm>
            <a:off x="7745652" y="1709601"/>
            <a:ext cx="4155595" cy="4405016"/>
          </a:xfrm>
          <a:prstGeom prst="rect">
            <a:avLst/>
          </a:prstGeom>
        </p:spPr>
      </p:pic>
    </p:spTree>
    <p:extLst>
      <p:ext uri="{BB962C8B-B14F-4D97-AF65-F5344CB8AC3E}">
        <p14:creationId xmlns:p14="http://schemas.microsoft.com/office/powerpoint/2010/main" val="388092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p:nvSpPr>
        <p:spPr bwMode="auto">
          <a:xfrm>
            <a:off x="128948" y="5883534"/>
            <a:ext cx="8643938" cy="768350"/>
          </a:xfrm>
          <a:prstGeom prst="rect">
            <a:avLst/>
          </a:prstGeom>
          <a:noFill/>
          <a:ln w="9525">
            <a:noFill/>
            <a:miter lim="800000"/>
            <a:headEnd/>
            <a:tailEnd/>
          </a:ln>
        </p:spPr>
        <p:txBody>
          <a:bodyPr lIns="0" tIns="0" rIns="0" bIns="0" anchor="ctr">
            <a:prstTxWarp prst="textNoShape">
              <a:avLst/>
            </a:prstTxWarp>
          </a:bodyPr>
          <a:lstStyle/>
          <a:p>
            <a:r>
              <a:rPr lang="en-US" b="1" dirty="0">
                <a:solidFill>
                  <a:schemeClr val="bg1"/>
                </a:solidFill>
                <a:latin typeface="Calibri"/>
                <a:ea typeface="Univers LT Std 45 Light" charset="0"/>
                <a:cs typeface="Calibri"/>
              </a:rPr>
              <a:t>EAA Chapter #### Young Eagles </a:t>
            </a:r>
            <a:endParaRPr lang="en-US" b="1" dirty="0">
              <a:solidFill>
                <a:schemeClr val="bg1"/>
              </a:solidFill>
              <a:latin typeface="Calibri"/>
              <a:ea typeface="Univers LT Std 65 Bold" charset="0"/>
              <a:cs typeface="Calibri"/>
            </a:endParaRPr>
          </a:p>
        </p:txBody>
      </p:sp>
      <p:sp>
        <p:nvSpPr>
          <p:cNvPr id="8" name="Title 7"/>
          <p:cNvSpPr>
            <a:spLocks noGrp="1"/>
          </p:cNvSpPr>
          <p:nvPr>
            <p:ph type="ctrTitle"/>
          </p:nvPr>
        </p:nvSpPr>
        <p:spPr>
          <a:xfrm>
            <a:off x="1349918" y="118199"/>
            <a:ext cx="9317182" cy="1048755"/>
          </a:xfrm>
        </p:spPr>
        <p:txBody>
          <a:bodyPr>
            <a:normAutofit/>
          </a:bodyPr>
          <a:lstStyle/>
          <a:p>
            <a:r>
              <a:rPr lang="en-US" b="1" dirty="0">
                <a:solidFill>
                  <a:prstClr val="black"/>
                </a:solidFill>
              </a:rPr>
              <a:t>How is lift produced?</a:t>
            </a:r>
            <a:endParaRPr lang="en-US" b="1" dirty="0"/>
          </a:p>
        </p:txBody>
      </p:sp>
      <p:sp>
        <p:nvSpPr>
          <p:cNvPr id="12" name="Rectangle 11"/>
          <p:cNvSpPr/>
          <p:nvPr/>
        </p:nvSpPr>
        <p:spPr>
          <a:xfrm>
            <a:off x="327991" y="2105322"/>
            <a:ext cx="6013174" cy="2031325"/>
          </a:xfrm>
          <a:prstGeom prst="rect">
            <a:avLst/>
          </a:prstGeom>
        </p:spPr>
        <p:txBody>
          <a:bodyPr wrap="square">
            <a:spAutoFit/>
          </a:bodyPr>
          <a:lstStyle/>
          <a:p>
            <a:r>
              <a:rPr lang="en-US" b="1" dirty="0"/>
              <a:t>Newton’s Explanation – </a:t>
            </a:r>
            <a:r>
              <a:rPr lang="en-US" dirty="0"/>
              <a:t>For every action there is an equal, and opposite reaction (Newton's Third Law)</a:t>
            </a:r>
          </a:p>
          <a:p>
            <a:endParaRPr lang="en-US" dirty="0"/>
          </a:p>
          <a:p>
            <a:pPr lvl="0"/>
            <a:r>
              <a:rPr lang="en-US" dirty="0"/>
              <a:t> </a:t>
            </a:r>
            <a:r>
              <a:rPr lang="en-US" b="1" dirty="0">
                <a:solidFill>
                  <a:prstClr val="black"/>
                </a:solidFill>
              </a:rPr>
              <a:t>Bernoulli’s Principle </a:t>
            </a:r>
            <a:r>
              <a:rPr lang="en-US" dirty="0">
                <a:solidFill>
                  <a:prstClr val="black"/>
                </a:solidFill>
              </a:rPr>
              <a:t>- This principle uses the fact that the top surface of a wing is more curved than the bottom surface.</a:t>
            </a:r>
          </a:p>
          <a:p>
            <a:endParaRPr lang="en-US" dirty="0"/>
          </a:p>
          <a:p>
            <a:r>
              <a:rPr lang="en-US" b="1" dirty="0"/>
              <a:t>High Pressure moves Low Pressure – </a:t>
            </a:r>
            <a:r>
              <a:rPr lang="en-US" dirty="0"/>
              <a:t>Lift is created!</a:t>
            </a:r>
          </a:p>
        </p:txBody>
      </p:sp>
      <p:pic>
        <p:nvPicPr>
          <p:cNvPr id="14" name="Picture 13"/>
          <p:cNvPicPr>
            <a:picLocks noChangeAspect="1"/>
          </p:cNvPicPr>
          <p:nvPr/>
        </p:nvPicPr>
        <p:blipFill>
          <a:blip r:embed="rId2"/>
          <a:stretch>
            <a:fillRect/>
          </a:stretch>
        </p:blipFill>
        <p:spPr>
          <a:xfrm>
            <a:off x="6677144" y="1282148"/>
            <a:ext cx="5225984" cy="5254542"/>
          </a:xfrm>
          <a:prstGeom prst="rect">
            <a:avLst/>
          </a:prstGeom>
          <a:ln w="76200">
            <a:solidFill>
              <a:srgbClr val="19234E"/>
            </a:solidFill>
          </a:ln>
        </p:spPr>
      </p:pic>
    </p:spTree>
    <p:extLst>
      <p:ext uri="{BB962C8B-B14F-4D97-AF65-F5344CB8AC3E}">
        <p14:creationId xmlns:p14="http://schemas.microsoft.com/office/powerpoint/2010/main" val="122170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950" y="6233609"/>
            <a:ext cx="8686800" cy="603592"/>
          </a:xfrm>
          <a:prstGeom prst="rect">
            <a:avLst/>
          </a:prstGeom>
          <a:solidFill>
            <a:srgbClr val="64BCD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6350" y="5883534"/>
            <a:ext cx="12192000" cy="768350"/>
          </a:xfrm>
          <a:prstGeom prst="rect">
            <a:avLst/>
          </a:prstGeom>
          <a:gradFill flip="none" rotWithShape="1">
            <a:gsLst>
              <a:gs pos="85000">
                <a:srgbClr val="0076C0"/>
              </a:gs>
              <a:gs pos="100000">
                <a:srgbClr val="1D3CB0"/>
              </a:gs>
              <a:gs pos="15000">
                <a:srgbClr val="0076C0"/>
              </a:gs>
              <a:gs pos="0">
                <a:srgbClr val="1D3CB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5119" y="5941131"/>
            <a:ext cx="670633" cy="653156"/>
          </a:xfrm>
          <a:prstGeom prst="rect">
            <a:avLst/>
          </a:prstGeom>
        </p:spPr>
      </p:pic>
      <p:pic>
        <p:nvPicPr>
          <p:cNvPr id="3" name="Picture 2"/>
          <p:cNvPicPr>
            <a:picLocks noChangeAspect="1"/>
          </p:cNvPicPr>
          <p:nvPr/>
        </p:nvPicPr>
        <p:blipFill>
          <a:blip r:embed="rId3"/>
          <a:stretch>
            <a:fillRect/>
          </a:stretch>
        </p:blipFill>
        <p:spPr>
          <a:xfrm>
            <a:off x="2749541" y="218661"/>
            <a:ext cx="7132420" cy="6316744"/>
          </a:xfrm>
          <a:prstGeom prst="rect">
            <a:avLst/>
          </a:prstGeom>
          <a:ln w="57150">
            <a:solidFill>
              <a:srgbClr val="53BDEB"/>
            </a:solidFill>
          </a:ln>
        </p:spPr>
      </p:pic>
      <p:sp>
        <p:nvSpPr>
          <p:cNvPr id="8" name="Title 7"/>
          <p:cNvSpPr>
            <a:spLocks noGrp="1"/>
          </p:cNvSpPr>
          <p:nvPr>
            <p:ph type="ctrTitle"/>
          </p:nvPr>
        </p:nvSpPr>
        <p:spPr>
          <a:xfrm>
            <a:off x="2842590" y="218661"/>
            <a:ext cx="4502427" cy="1048755"/>
          </a:xfrm>
        </p:spPr>
        <p:txBody>
          <a:bodyPr>
            <a:noAutofit/>
          </a:bodyPr>
          <a:lstStyle/>
          <a:p>
            <a:r>
              <a:rPr lang="en-US" sz="3600" b="1" u="sng" dirty="0">
                <a:solidFill>
                  <a:schemeClr val="tx2">
                    <a:lumMod val="75000"/>
                  </a:schemeClr>
                </a:solidFill>
              </a:rPr>
              <a:t>Parts of an Airplane</a:t>
            </a:r>
          </a:p>
        </p:txBody>
      </p:sp>
    </p:spTree>
    <p:extLst>
      <p:ext uri="{BB962C8B-B14F-4D97-AF65-F5344CB8AC3E}">
        <p14:creationId xmlns:p14="http://schemas.microsoft.com/office/powerpoint/2010/main" val="726143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1513</Words>
  <Application>Microsoft Office PowerPoint</Application>
  <PresentationFormat>Widescreen</PresentationFormat>
  <Paragraphs>187</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Welcome to Your Young Eagles Flight!</vt:lpstr>
      <vt:lpstr>About the Young Eagles Program</vt:lpstr>
      <vt:lpstr>Young Eagles Pilots</vt:lpstr>
      <vt:lpstr>What will the flight be like?</vt:lpstr>
      <vt:lpstr>PowerPoint Presentation</vt:lpstr>
      <vt:lpstr>Four Forces of Flight What makes an airplane fly?  </vt:lpstr>
      <vt:lpstr>Four Forces of Flight What makes an airplane fly?  </vt:lpstr>
      <vt:lpstr>How is lift produced?</vt:lpstr>
      <vt:lpstr>Parts of an Airplane</vt:lpstr>
      <vt:lpstr>Instrument Panels</vt:lpstr>
      <vt:lpstr>Starting Flight Training</vt:lpstr>
      <vt:lpstr>PowerPoint Presentation</vt:lpstr>
      <vt:lpstr>PowerPoint Presentation</vt:lpstr>
      <vt:lpstr>PowerPoint Presentation</vt:lpstr>
      <vt:lpstr>PowerPoint Presentation</vt:lpstr>
      <vt:lpstr>PowerPoint Presentation</vt:lpstr>
      <vt:lpstr>PowerPoint Presentation</vt:lpstr>
    </vt:vector>
  </TitlesOfParts>
  <Company>EAA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Hanson</dc:creator>
  <cp:lastModifiedBy>David Leiting</cp:lastModifiedBy>
  <cp:revision>40</cp:revision>
  <dcterms:created xsi:type="dcterms:W3CDTF">2012-07-02T18:25:06Z</dcterms:created>
  <dcterms:modified xsi:type="dcterms:W3CDTF">2024-01-03T14:30:53Z</dcterms:modified>
</cp:coreProperties>
</file>